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5143500" cx="9144000"/>
  <p:notesSz cx="6858000" cy="9144000"/>
  <p:embeddedFontLst>
    <p:embeddedFont>
      <p:font typeface="Candal"/>
      <p:regular r:id="rId55"/>
    </p:embeddedFont>
    <p:embeddedFont>
      <p:font typeface="Covered By Your Grace"/>
      <p:regular r:id="rId56"/>
    </p:embeddedFont>
    <p:embeddedFont>
      <p:font typeface="Bubblegum Sans"/>
      <p:regular r:id="rId57"/>
    </p:embeddedFont>
    <p:embeddedFont>
      <p:font typeface="Century Schoolbook"/>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A00AB0B-A0FA-4521-8066-47BB80BB2F00}">
  <a:tblStyle styleId="{BA00AB0B-A0FA-4521-8066-47BB80BB2F0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FB22D47-6387-4F54-B65D-D9FECC915BD0}"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schemas.openxmlformats.org/officeDocument/2006/relationships/font" Target="fonts/CenturySchoolbook-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CenturySchoolbook-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Candal-regular.fntdata"/><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BubblegumSans-regular.fntdata"/><Relationship Id="rId12" Type="http://schemas.openxmlformats.org/officeDocument/2006/relationships/slide" Target="slides/slide7.xml"/><Relationship Id="rId56" Type="http://schemas.openxmlformats.org/officeDocument/2006/relationships/font" Target="fonts/CoveredByYourGrace-regular.fntdata"/><Relationship Id="rId15" Type="http://schemas.openxmlformats.org/officeDocument/2006/relationships/slide" Target="slides/slide10.xml"/><Relationship Id="rId59" Type="http://schemas.openxmlformats.org/officeDocument/2006/relationships/font" Target="fonts/CenturySchoolbook-bold.fntdata"/><Relationship Id="rId14" Type="http://schemas.openxmlformats.org/officeDocument/2006/relationships/slide" Target="slides/slide9.xml"/><Relationship Id="rId58" Type="http://schemas.openxmlformats.org/officeDocument/2006/relationships/font" Target="fonts/CenturySchoolbook-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4e693bc13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e693bc13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4e586235eb_3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4e586235eb_3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4e586235eb_3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4e586235eb_3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4e586235eb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4e586235eb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4e586235eb_3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4e586235eb_3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4e693bc13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4e693bc13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4e693bc13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4e693bc13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4e586235eb_0_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4e586235eb_0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4e693bc135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4e693bc135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4e693bc13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e693bc13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e586235eb_0_6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e586235eb_0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4e693bc135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4e693bc135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4e6e4d0f1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4e6e4d0f1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4e6e4d0f1f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4e6e4d0f1f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4e586235eb_3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4e586235eb_3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4e6e4d0f1f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4e6e4d0f1f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4e6e4d0f1f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4e6e4d0f1f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4e6e4d0f1f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4e6e4d0f1f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4e6e4d0f1f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4e6e4d0f1f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4e6e4d0f1f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4e6e4d0f1f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4e6e4d0f1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4e6e4d0f1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e586235eb_3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e586235eb_3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4e6e4d0f1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4e6e4d0f1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g4e6e4d0f1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4e6e4d0f1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4e6e4d0f1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4e6e4d0f1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g4e6e4d0f1f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4e6e4d0f1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4e6e4d0f1f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4e6e4d0f1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4e586235eb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4e586235eb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4e6e4d0f1f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4e6e4d0f1f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g4e586235eb_0_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4e586235eb_0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g4e586235eb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4e586235eb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g4e6e4d0f1f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4e6e4d0f1f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df5ec0c53_84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df5ec0c53_84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Google Shape;444;g4e586235eb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4e586235eb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g4e6e4d0f1f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4e6e4d0f1f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g4e6a54130e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4e6a54130e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Google Shape;486;g4e6a54130e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4e6a54130e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Google Shape;500;g4e586235eb_3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4e586235eb_3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g4e6a54130e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4e6a54130e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2" name="Shape 522"/>
        <p:cNvGrpSpPr/>
        <p:nvPr/>
      </p:nvGrpSpPr>
      <p:grpSpPr>
        <a:xfrm>
          <a:off x="0" y="0"/>
          <a:ext cx="0" cy="0"/>
          <a:chOff x="0" y="0"/>
          <a:chExt cx="0" cy="0"/>
        </a:xfrm>
      </p:grpSpPr>
      <p:sp>
        <p:nvSpPr>
          <p:cNvPr id="523" name="Google Shape;523;g4e6e4d0f1f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4e6e4d0f1f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g4e6e4d0f1f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4e6e4d0f1f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Google Shape;536;g4e6e4d0f1f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4e6e4d0f1f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Google Shape;541;g4e6e4d0f1f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4e6e4d0f1f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e586235eb_3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e586235eb_3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e693bc1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e693bc1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e586235eb_0_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e586235eb_0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e586235eb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e586235eb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4e586235eb_3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4e586235eb_3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5" name="Shape 15"/>
        <p:cNvGrpSpPr/>
        <p:nvPr/>
      </p:nvGrpSpPr>
      <p:grpSpPr>
        <a:xfrm>
          <a:off x="0" y="0"/>
          <a:ext cx="0" cy="0"/>
          <a:chOff x="0" y="0"/>
          <a:chExt cx="0" cy="0"/>
        </a:xfrm>
      </p:grpSpPr>
      <p:grpSp>
        <p:nvGrpSpPr>
          <p:cNvPr id="16" name="Google Shape;16;p2"/>
          <p:cNvGrpSpPr/>
          <p:nvPr/>
        </p:nvGrpSpPr>
        <p:grpSpPr>
          <a:xfrm>
            <a:off x="0" y="2381"/>
            <a:ext cx="9148759" cy="5156597"/>
            <a:chOff x="0" y="3175"/>
            <a:chExt cx="12198346" cy="6875463"/>
          </a:xfrm>
        </p:grpSpPr>
        <p:sp>
          <p:nvSpPr>
            <p:cNvPr id="17" name="Google Shape;17;p2"/>
            <p:cNvSpPr/>
            <p:nvPr/>
          </p:nvSpPr>
          <p:spPr>
            <a:xfrm>
              <a:off x="0" y="3175"/>
              <a:ext cx="12192000" cy="6862763"/>
            </a:xfrm>
            <a:custGeom>
              <a:rect b="b" l="l" r="r" t="t"/>
              <a:pathLst>
                <a:path extrusionOk="0" h="2160" w="384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 name="Google Shape;18;p2"/>
            <p:cNvSpPr/>
            <p:nvPr/>
          </p:nvSpPr>
          <p:spPr>
            <a:xfrm>
              <a:off x="0" y="3175"/>
              <a:ext cx="12192000" cy="6862763"/>
            </a:xfrm>
            <a:custGeom>
              <a:rect b="b" l="l" r="r" t="t"/>
              <a:pathLst>
                <a:path extrusionOk="0" h="2160" w="384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 name="Google Shape;19;p2"/>
            <p:cNvSpPr/>
            <p:nvPr/>
          </p:nvSpPr>
          <p:spPr>
            <a:xfrm>
              <a:off x="0" y="3175"/>
              <a:ext cx="12198346" cy="6875463"/>
            </a:xfrm>
            <a:custGeom>
              <a:rect b="b" l="l" r="r" t="t"/>
              <a:pathLst>
                <a:path extrusionOk="0" h="2163" w="3840">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20" name="Google Shape;20;p2"/>
          <p:cNvSpPr txBox="1"/>
          <p:nvPr>
            <p:ph idx="10" type="dt"/>
          </p:nvPr>
        </p:nvSpPr>
        <p:spPr>
          <a:xfrm>
            <a:off x="6729989" y="4831893"/>
            <a:ext cx="2057400" cy="273900"/>
          </a:xfrm>
          <a:prstGeom prst="rect">
            <a:avLst/>
          </a:prstGeom>
          <a:noFill/>
          <a:ln>
            <a:noFill/>
          </a:ln>
        </p:spPr>
        <p:txBody>
          <a:bodyPr anchorCtr="0" anchor="ctr" bIns="34275" lIns="68575" spcFirstLastPara="1" rIns="68575" wrap="square" tIns="34275"/>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Google Shape;21;p2"/>
          <p:cNvSpPr txBox="1"/>
          <p:nvPr>
            <p:ph idx="11" type="ftr"/>
          </p:nvPr>
        </p:nvSpPr>
        <p:spPr>
          <a:xfrm>
            <a:off x="3024158" y="4831893"/>
            <a:ext cx="3086100" cy="273900"/>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Google Shape;22;p2"/>
          <p:cNvSpPr txBox="1"/>
          <p:nvPr>
            <p:ph idx="12" type="sldNum"/>
          </p:nvPr>
        </p:nvSpPr>
        <p:spPr>
          <a:xfrm>
            <a:off x="349824" y="4831893"/>
            <a:ext cx="2066400" cy="273900"/>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b="0" i="0" sz="900" u="none" cap="none" strike="noStrike">
                <a:solidFill>
                  <a:srgbClr val="464B56"/>
                </a:solidFill>
                <a:latin typeface="Century Schoolbook"/>
                <a:ea typeface="Century Schoolbook"/>
                <a:cs typeface="Century Schoolbook"/>
                <a:sym typeface="Century Schoolbook"/>
              </a:defRPr>
            </a:lvl1pPr>
            <a:lvl2pPr indent="0" lvl="1" marL="0" algn="l">
              <a:spcBef>
                <a:spcPts val="0"/>
              </a:spcBef>
              <a:buNone/>
              <a:defRPr b="0" i="0" sz="900" u="none" cap="none" strike="noStrike">
                <a:solidFill>
                  <a:srgbClr val="464B56"/>
                </a:solidFill>
                <a:latin typeface="Century Schoolbook"/>
                <a:ea typeface="Century Schoolbook"/>
                <a:cs typeface="Century Schoolbook"/>
                <a:sym typeface="Century Schoolbook"/>
              </a:defRPr>
            </a:lvl2pPr>
            <a:lvl3pPr indent="0" lvl="2" marL="0" algn="l">
              <a:spcBef>
                <a:spcPts val="0"/>
              </a:spcBef>
              <a:buNone/>
              <a:defRPr b="0" i="0" sz="900" u="none" cap="none" strike="noStrike">
                <a:solidFill>
                  <a:srgbClr val="464B56"/>
                </a:solidFill>
                <a:latin typeface="Century Schoolbook"/>
                <a:ea typeface="Century Schoolbook"/>
                <a:cs typeface="Century Schoolbook"/>
                <a:sym typeface="Century Schoolbook"/>
              </a:defRPr>
            </a:lvl3pPr>
            <a:lvl4pPr indent="0" lvl="3" marL="0" algn="l">
              <a:spcBef>
                <a:spcPts val="0"/>
              </a:spcBef>
              <a:buNone/>
              <a:defRPr b="0" i="0" sz="900" u="none" cap="none" strike="noStrike">
                <a:solidFill>
                  <a:srgbClr val="464B56"/>
                </a:solidFill>
                <a:latin typeface="Century Schoolbook"/>
                <a:ea typeface="Century Schoolbook"/>
                <a:cs typeface="Century Schoolbook"/>
                <a:sym typeface="Century Schoolbook"/>
              </a:defRPr>
            </a:lvl4pPr>
            <a:lvl5pPr indent="0" lvl="4" marL="0" algn="l">
              <a:spcBef>
                <a:spcPts val="0"/>
              </a:spcBef>
              <a:buNone/>
              <a:defRPr b="0" i="0" sz="900" u="none" cap="none" strike="noStrike">
                <a:solidFill>
                  <a:srgbClr val="464B56"/>
                </a:solidFill>
                <a:latin typeface="Century Schoolbook"/>
                <a:ea typeface="Century Schoolbook"/>
                <a:cs typeface="Century Schoolbook"/>
                <a:sym typeface="Century Schoolbook"/>
              </a:defRPr>
            </a:lvl5pPr>
            <a:lvl6pPr indent="0" lvl="5" marL="0" algn="l">
              <a:spcBef>
                <a:spcPts val="0"/>
              </a:spcBef>
              <a:buNone/>
              <a:defRPr b="0" i="0" sz="900" u="none" cap="none" strike="noStrike">
                <a:solidFill>
                  <a:srgbClr val="464B56"/>
                </a:solidFill>
                <a:latin typeface="Century Schoolbook"/>
                <a:ea typeface="Century Schoolbook"/>
                <a:cs typeface="Century Schoolbook"/>
                <a:sym typeface="Century Schoolbook"/>
              </a:defRPr>
            </a:lvl6pPr>
            <a:lvl7pPr indent="0" lvl="6" marL="0" algn="l">
              <a:spcBef>
                <a:spcPts val="0"/>
              </a:spcBef>
              <a:buNone/>
              <a:defRPr b="0" i="0" sz="900" u="none" cap="none" strike="noStrike">
                <a:solidFill>
                  <a:srgbClr val="464B56"/>
                </a:solidFill>
                <a:latin typeface="Century Schoolbook"/>
                <a:ea typeface="Century Schoolbook"/>
                <a:cs typeface="Century Schoolbook"/>
                <a:sym typeface="Century Schoolbook"/>
              </a:defRPr>
            </a:lvl7pPr>
            <a:lvl8pPr indent="0" lvl="7" marL="0" algn="l">
              <a:spcBef>
                <a:spcPts val="0"/>
              </a:spcBef>
              <a:buNone/>
              <a:defRPr b="0" i="0" sz="900" u="none" cap="none" strike="noStrike">
                <a:solidFill>
                  <a:srgbClr val="464B56"/>
                </a:solidFill>
                <a:latin typeface="Century Schoolbook"/>
                <a:ea typeface="Century Schoolbook"/>
                <a:cs typeface="Century Schoolbook"/>
                <a:sym typeface="Century Schoolbook"/>
              </a:defRPr>
            </a:lvl8pPr>
            <a:lvl9pPr indent="0" lvl="8" marL="0" algn="l">
              <a:spcBef>
                <a:spcPts val="0"/>
              </a:spcBef>
              <a:buNone/>
              <a:defRPr b="0" i="0" sz="900" u="none" cap="none" strike="noStrike">
                <a:solidFill>
                  <a:srgbClr val="464B56"/>
                </a:solidFill>
                <a:latin typeface="Century Schoolbook"/>
                <a:ea typeface="Century Schoolbook"/>
                <a:cs typeface="Century Schoolbook"/>
                <a:sym typeface="Century Schoolbook"/>
              </a:defRPr>
            </a:lvl9pPr>
          </a:lstStyle>
          <a:p>
            <a:pPr indent="0" lvl="0" marL="0" rtl="0" algn="l">
              <a:spcBef>
                <a:spcPts val="0"/>
              </a:spcBef>
              <a:spcAft>
                <a:spcPts val="0"/>
              </a:spcAft>
              <a:buNone/>
            </a:pPr>
            <a:fld id="{00000000-1234-1234-1234-123412341234}" type="slidenum">
              <a:rPr lang="en"/>
              <a:t>‹#›</a:t>
            </a:fld>
            <a:endParaRPr/>
          </a:p>
        </p:txBody>
      </p:sp>
      <p:sp>
        <p:nvSpPr>
          <p:cNvPr id="23" name="Google Shape;23;p2"/>
          <p:cNvSpPr/>
          <p:nvPr/>
        </p:nvSpPr>
        <p:spPr>
          <a:xfrm>
            <a:off x="3342085" y="23813"/>
            <a:ext cx="0" cy="1191"/>
          </a:xfrm>
          <a:custGeom>
            <a:rect b="b" l="l" r="r" t="t"/>
            <a:pathLst>
              <a:path extrusionOk="0" h="2" w="2">
                <a:moveTo>
                  <a:pt x="0" y="0"/>
                </a:moveTo>
                <a:lnTo>
                  <a:pt x="0" y="0"/>
                </a:lnTo>
                <a:lnTo>
                  <a:pt x="0" y="2"/>
                </a:lnTo>
                <a:lnTo>
                  <a:pt x="0" y="0"/>
                </a:lnTo>
                <a:close/>
              </a:path>
            </a:pathLst>
          </a:custGeom>
          <a:solidFill>
            <a:srgbClr val="30466D"/>
          </a:solidFill>
          <a:ln cap="flat" cmpd="sng" w="9525">
            <a:solidFill>
              <a:srgbClr val="30466D"/>
            </a:solidFill>
            <a:prstDash val="solid"/>
            <a:round/>
            <a:headEnd len="sm" w="sm" type="none"/>
            <a:tailEnd len="sm" w="sm" type="none"/>
          </a:ln>
        </p:spPr>
      </p:sp>
      <p:grpSp>
        <p:nvGrpSpPr>
          <p:cNvPr id="24" name="Google Shape;24;p2" title="Text Container Shape"/>
          <p:cNvGrpSpPr/>
          <p:nvPr/>
        </p:nvGrpSpPr>
        <p:grpSpPr>
          <a:xfrm>
            <a:off x="5490225" y="350838"/>
            <a:ext cx="3656409" cy="4442222"/>
            <a:chOff x="7320300" y="467784"/>
            <a:chExt cx="4875213" cy="5922963"/>
          </a:xfrm>
        </p:grpSpPr>
        <p:sp>
          <p:nvSpPr>
            <p:cNvPr id="25" name="Google Shape;25;p2"/>
            <p:cNvSpPr/>
            <p:nvPr/>
          </p:nvSpPr>
          <p:spPr>
            <a:xfrm>
              <a:off x="7320300" y="467784"/>
              <a:ext cx="4875213" cy="5922963"/>
            </a:xfrm>
            <a:custGeom>
              <a:rect b="b" l="l" r="r" t="t"/>
              <a:pathLst>
                <a:path extrusionOk="0" h="3731" w="307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rgbClr val="474A55"/>
            </a:solidFill>
            <a:ln>
              <a:noFill/>
            </a:ln>
          </p:spPr>
        </p:sp>
        <p:sp>
          <p:nvSpPr>
            <p:cNvPr id="26" name="Google Shape;26;p2"/>
            <p:cNvSpPr/>
            <p:nvPr/>
          </p:nvSpPr>
          <p:spPr>
            <a:xfrm>
              <a:off x="7505469" y="661988"/>
              <a:ext cx="4686300" cy="5543550"/>
            </a:xfrm>
            <a:custGeom>
              <a:rect b="b" l="l" r="r" t="t"/>
              <a:pathLst>
                <a:path extrusionOk="0" h="3492" w="295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lt2"/>
            </a:solidFill>
            <a:ln>
              <a:noFill/>
            </a:ln>
          </p:spPr>
        </p:sp>
        <p:cxnSp>
          <p:nvCxnSpPr>
            <p:cNvPr id="27" name="Google Shape;27;p2"/>
            <p:cNvCxnSpPr/>
            <p:nvPr/>
          </p:nvCxnSpPr>
          <p:spPr>
            <a:xfrm>
              <a:off x="8013399" y="4629095"/>
              <a:ext cx="694800" cy="0"/>
            </a:xfrm>
            <a:prstGeom prst="straightConnector1">
              <a:avLst/>
            </a:prstGeom>
            <a:noFill/>
            <a:ln cap="flat" cmpd="sng" w="38100">
              <a:solidFill>
                <a:schemeClr val="lt2"/>
              </a:solidFill>
              <a:prstDash val="solid"/>
              <a:round/>
              <a:headEnd len="sm" w="sm" type="none"/>
              <a:tailEnd len="sm" w="sm" type="none"/>
            </a:ln>
          </p:spPr>
        </p:cxnSp>
      </p:grpSp>
      <p:sp>
        <p:nvSpPr>
          <p:cNvPr id="28" name="Google Shape;28;p2"/>
          <p:cNvSpPr txBox="1"/>
          <p:nvPr>
            <p:ph type="ctrTitle"/>
          </p:nvPr>
        </p:nvSpPr>
        <p:spPr>
          <a:xfrm>
            <a:off x="5940564" y="767900"/>
            <a:ext cx="2845200" cy="2512200"/>
          </a:xfrm>
          <a:prstGeom prst="rect">
            <a:avLst/>
          </a:prstGeom>
          <a:noFill/>
          <a:ln>
            <a:noFill/>
          </a:ln>
        </p:spPr>
        <p:txBody>
          <a:bodyPr anchorCtr="0" anchor="t" bIns="34275" lIns="68575" spcFirstLastPara="1" rIns="68575" wrap="square" tIns="34275"/>
          <a:lstStyle>
            <a:lvl1pPr lvl="0" algn="l">
              <a:lnSpc>
                <a:spcPct val="105000"/>
              </a:lnSpc>
              <a:spcBef>
                <a:spcPts val="0"/>
              </a:spcBef>
              <a:spcAft>
                <a:spcPts val="0"/>
              </a:spcAft>
              <a:buClr>
                <a:schemeClr val="lt2"/>
              </a:buClr>
              <a:buSzPts val="2900"/>
              <a:buFont typeface="Century Schoolbook"/>
              <a:buNone/>
              <a:defRPr sz="2900">
                <a:solidFill>
                  <a:schemeClr val="l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 name="Google Shape;29;p2"/>
          <p:cNvSpPr txBox="1"/>
          <p:nvPr>
            <p:ph idx="1" type="subTitle"/>
          </p:nvPr>
        </p:nvSpPr>
        <p:spPr>
          <a:xfrm>
            <a:off x="5940564" y="3709033"/>
            <a:ext cx="2845200" cy="778200"/>
          </a:xfrm>
          <a:prstGeom prst="rect">
            <a:avLst/>
          </a:prstGeom>
          <a:noFill/>
          <a:ln>
            <a:noFill/>
          </a:ln>
        </p:spPr>
        <p:txBody>
          <a:bodyPr anchorCtr="0" anchor="t" bIns="34275" lIns="68575" spcFirstLastPara="1" rIns="68575" wrap="square" tIns="34275"/>
          <a:lstStyle>
            <a:lvl1pPr lvl="0" algn="l">
              <a:lnSpc>
                <a:spcPct val="130000"/>
              </a:lnSpc>
              <a:spcBef>
                <a:spcPts val="700"/>
              </a:spcBef>
              <a:spcAft>
                <a:spcPts val="0"/>
              </a:spcAft>
              <a:buClr>
                <a:schemeClr val="lt2"/>
              </a:buClr>
              <a:buSzPts val="1500"/>
              <a:buNone/>
              <a:defRPr sz="1500">
                <a:solidFill>
                  <a:schemeClr val="lt2"/>
                </a:solidFill>
              </a:defRPr>
            </a:lvl1pPr>
            <a:lvl2pPr lvl="1" algn="ctr">
              <a:lnSpc>
                <a:spcPct val="111000"/>
              </a:lnSpc>
              <a:spcBef>
                <a:spcPts val="700"/>
              </a:spcBef>
              <a:spcAft>
                <a:spcPts val="0"/>
              </a:spcAft>
              <a:buClr>
                <a:srgbClr val="464B56"/>
              </a:buClr>
              <a:buSzPts val="1500"/>
              <a:buNone/>
              <a:defRPr sz="1500"/>
            </a:lvl2pPr>
            <a:lvl3pPr lvl="2" algn="ctr">
              <a:lnSpc>
                <a:spcPct val="111000"/>
              </a:lnSpc>
              <a:spcBef>
                <a:spcPts val="700"/>
              </a:spcBef>
              <a:spcAft>
                <a:spcPts val="0"/>
              </a:spcAft>
              <a:buClr>
                <a:srgbClr val="464B56"/>
              </a:buClr>
              <a:buSzPts val="1400"/>
              <a:buNone/>
              <a:defRPr sz="1400"/>
            </a:lvl3pPr>
            <a:lvl4pPr lvl="3" algn="ctr">
              <a:lnSpc>
                <a:spcPct val="111000"/>
              </a:lnSpc>
              <a:spcBef>
                <a:spcPts val="700"/>
              </a:spcBef>
              <a:spcAft>
                <a:spcPts val="0"/>
              </a:spcAft>
              <a:buClr>
                <a:srgbClr val="464B56"/>
              </a:buClr>
              <a:buSzPts val="1200"/>
              <a:buNone/>
              <a:defRPr sz="1200"/>
            </a:lvl4pPr>
            <a:lvl5pPr lvl="4" algn="ctr">
              <a:lnSpc>
                <a:spcPct val="111000"/>
              </a:lnSpc>
              <a:spcBef>
                <a:spcPts val="700"/>
              </a:spcBef>
              <a:spcAft>
                <a:spcPts val="0"/>
              </a:spcAft>
              <a:buClr>
                <a:srgbClr val="464B56"/>
              </a:buClr>
              <a:buSzPts val="1200"/>
              <a:buNone/>
              <a:defRPr sz="1200"/>
            </a:lvl5pPr>
            <a:lvl6pPr lvl="5" algn="ctr">
              <a:lnSpc>
                <a:spcPct val="111000"/>
              </a:lnSpc>
              <a:spcBef>
                <a:spcPts val="700"/>
              </a:spcBef>
              <a:spcAft>
                <a:spcPts val="0"/>
              </a:spcAft>
              <a:buClr>
                <a:srgbClr val="474A55"/>
              </a:buClr>
              <a:buSzPts val="1200"/>
              <a:buNone/>
              <a:defRPr sz="1200"/>
            </a:lvl6pPr>
            <a:lvl7pPr lvl="6" algn="ctr">
              <a:lnSpc>
                <a:spcPct val="111000"/>
              </a:lnSpc>
              <a:spcBef>
                <a:spcPts val="700"/>
              </a:spcBef>
              <a:spcAft>
                <a:spcPts val="0"/>
              </a:spcAft>
              <a:buClr>
                <a:srgbClr val="474A55"/>
              </a:buClr>
              <a:buSzPts val="1200"/>
              <a:buNone/>
              <a:defRPr sz="1200"/>
            </a:lvl7pPr>
            <a:lvl8pPr lvl="7" algn="ctr">
              <a:lnSpc>
                <a:spcPct val="111000"/>
              </a:lnSpc>
              <a:spcBef>
                <a:spcPts val="700"/>
              </a:spcBef>
              <a:spcAft>
                <a:spcPts val="0"/>
              </a:spcAft>
              <a:buClr>
                <a:srgbClr val="474A55"/>
              </a:buClr>
              <a:buSzPts val="1200"/>
              <a:buNone/>
              <a:defRPr sz="1200"/>
            </a:lvl8pPr>
            <a:lvl9pPr lvl="8" algn="ctr">
              <a:lnSpc>
                <a:spcPct val="111000"/>
              </a:lnSpc>
              <a:spcBef>
                <a:spcPts val="700"/>
              </a:spcBef>
              <a:spcAft>
                <a:spcPts val="0"/>
              </a:spcAft>
              <a:buClr>
                <a:srgbClr val="474A55"/>
              </a:buClr>
              <a:buSzPts val="1200"/>
              <a:buNone/>
              <a:defRPr sz="1200"/>
            </a:lvl9pPr>
          </a:lstStyle>
          <a:p/>
        </p:txBody>
      </p:sp>
    </p:spTree>
  </p:cSld>
  <p:clrMapOvr>
    <a:masterClrMapping/>
  </p:clrMapOvr>
  <p:extLst>
    <p:ext uri="{DCECCB84-F9BA-43D5-87BE-67443E8EF086}">
      <p15:sldGuideLst>
        <p15:guide id="1" orient="horz" pos="30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9" name="Shape 89"/>
        <p:cNvGrpSpPr/>
        <p:nvPr/>
      </p:nvGrpSpPr>
      <p:grpSpPr>
        <a:xfrm>
          <a:off x="0" y="0"/>
          <a:ext cx="0" cy="0"/>
          <a:chOff x="0" y="0"/>
          <a:chExt cx="0" cy="0"/>
        </a:xfrm>
      </p:grpSpPr>
      <p:sp>
        <p:nvSpPr>
          <p:cNvPr id="90" name="Google Shape;90;p11"/>
          <p:cNvSpPr txBox="1"/>
          <p:nvPr>
            <p:ph type="title"/>
          </p:nvPr>
        </p:nvSpPr>
        <p:spPr>
          <a:xfrm>
            <a:off x="2200275" y="426259"/>
            <a:ext cx="6577800" cy="1170600"/>
          </a:xfrm>
          <a:prstGeom prst="rect">
            <a:avLst/>
          </a:prstGeom>
          <a:noFill/>
          <a:ln>
            <a:noFill/>
          </a:ln>
        </p:spPr>
        <p:txBody>
          <a:bodyPr anchorCtr="0" anchor="t" bIns="34275" lIns="68575" spcFirstLastPara="1" rIns="68575" wrap="square" tIns="34275"/>
          <a:lstStyle>
            <a:lvl1pPr lvl="0" algn="l">
              <a:lnSpc>
                <a:spcPct val="99000"/>
              </a:lnSpc>
              <a:spcBef>
                <a:spcPts val="0"/>
              </a:spcBef>
              <a:spcAft>
                <a:spcPts val="0"/>
              </a:spcAft>
              <a:buClr>
                <a:srgbClr val="464B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1" name="Google Shape;91;p11"/>
          <p:cNvSpPr txBox="1"/>
          <p:nvPr>
            <p:ph idx="1" type="body"/>
          </p:nvPr>
        </p:nvSpPr>
        <p:spPr>
          <a:xfrm rot="5400000">
            <a:off x="4119953" y="-90750"/>
            <a:ext cx="2738700" cy="6577800"/>
          </a:xfrm>
          <a:prstGeom prst="rect">
            <a:avLst/>
          </a:prstGeom>
          <a:noFill/>
          <a:ln>
            <a:noFill/>
          </a:ln>
        </p:spPr>
        <p:txBody>
          <a:bodyPr anchorCtr="0" anchor="t" bIns="34275" lIns="68575" spcFirstLastPara="1" rIns="68575" wrap="square" tIns="34275"/>
          <a:lstStyle>
            <a:lvl1pPr indent="-317500" lvl="0" marL="457200" algn="l">
              <a:lnSpc>
                <a:spcPct val="111000"/>
              </a:lnSpc>
              <a:spcBef>
                <a:spcPts val="700"/>
              </a:spcBef>
              <a:spcAft>
                <a:spcPts val="0"/>
              </a:spcAft>
              <a:buClr>
                <a:srgbClr val="464B56"/>
              </a:buClr>
              <a:buSzPts val="1400"/>
              <a:buChar char="–"/>
              <a:defRPr/>
            </a:lvl1pPr>
            <a:lvl2pPr indent="-317500" lvl="1" marL="914400" algn="l">
              <a:lnSpc>
                <a:spcPct val="111000"/>
              </a:lnSpc>
              <a:spcBef>
                <a:spcPts val="700"/>
              </a:spcBef>
              <a:spcAft>
                <a:spcPts val="0"/>
              </a:spcAft>
              <a:buClr>
                <a:srgbClr val="464B56"/>
              </a:buClr>
              <a:buSzPts val="1400"/>
              <a:buChar char="–"/>
              <a:defRPr/>
            </a:lvl2pPr>
            <a:lvl3pPr indent="-317500" lvl="2" marL="1371600" algn="l">
              <a:lnSpc>
                <a:spcPct val="111000"/>
              </a:lnSpc>
              <a:spcBef>
                <a:spcPts val="700"/>
              </a:spcBef>
              <a:spcAft>
                <a:spcPts val="0"/>
              </a:spcAft>
              <a:buClr>
                <a:srgbClr val="464B56"/>
              </a:buClr>
              <a:buSzPts val="1400"/>
              <a:buChar char="–"/>
              <a:defRPr/>
            </a:lvl3pPr>
            <a:lvl4pPr indent="-317500" lvl="3" marL="1828800" algn="l">
              <a:lnSpc>
                <a:spcPct val="111000"/>
              </a:lnSpc>
              <a:spcBef>
                <a:spcPts val="700"/>
              </a:spcBef>
              <a:spcAft>
                <a:spcPts val="0"/>
              </a:spcAft>
              <a:buClr>
                <a:srgbClr val="464B56"/>
              </a:buClr>
              <a:buSzPts val="1400"/>
              <a:buChar char="–"/>
              <a:defRPr/>
            </a:lvl4pPr>
            <a:lvl5pPr indent="-317500" lvl="4" marL="2286000" algn="l">
              <a:lnSpc>
                <a:spcPct val="111000"/>
              </a:lnSpc>
              <a:spcBef>
                <a:spcPts val="700"/>
              </a:spcBef>
              <a:spcAft>
                <a:spcPts val="0"/>
              </a:spcAft>
              <a:buClr>
                <a:srgbClr val="464B56"/>
              </a:buClr>
              <a:buSzPts val="1400"/>
              <a:buChar char="–"/>
              <a:defRPr/>
            </a:lvl5pPr>
            <a:lvl6pPr indent="-317500" lvl="5" marL="2743200" algn="l">
              <a:lnSpc>
                <a:spcPct val="111000"/>
              </a:lnSpc>
              <a:spcBef>
                <a:spcPts val="700"/>
              </a:spcBef>
              <a:spcAft>
                <a:spcPts val="0"/>
              </a:spcAft>
              <a:buClr>
                <a:srgbClr val="474A55"/>
              </a:buClr>
              <a:buSzPts val="1400"/>
              <a:buChar char="–"/>
              <a:defRPr/>
            </a:lvl6pPr>
            <a:lvl7pPr indent="-317500" lvl="6" marL="3200400" algn="l">
              <a:lnSpc>
                <a:spcPct val="111000"/>
              </a:lnSpc>
              <a:spcBef>
                <a:spcPts val="700"/>
              </a:spcBef>
              <a:spcAft>
                <a:spcPts val="0"/>
              </a:spcAft>
              <a:buClr>
                <a:srgbClr val="474A55"/>
              </a:buClr>
              <a:buSzPts val="1400"/>
              <a:buChar char="–"/>
              <a:defRPr/>
            </a:lvl7pPr>
            <a:lvl8pPr indent="-317500" lvl="7" marL="3657600" algn="l">
              <a:lnSpc>
                <a:spcPct val="111000"/>
              </a:lnSpc>
              <a:spcBef>
                <a:spcPts val="700"/>
              </a:spcBef>
              <a:spcAft>
                <a:spcPts val="0"/>
              </a:spcAft>
              <a:buClr>
                <a:srgbClr val="474A55"/>
              </a:buClr>
              <a:buSzPts val="1400"/>
              <a:buChar char="–"/>
              <a:defRPr/>
            </a:lvl8pPr>
            <a:lvl9pPr indent="-317500" lvl="8" marL="4114800" algn="l">
              <a:lnSpc>
                <a:spcPct val="111000"/>
              </a:lnSpc>
              <a:spcBef>
                <a:spcPts val="700"/>
              </a:spcBef>
              <a:spcAft>
                <a:spcPts val="0"/>
              </a:spcAft>
              <a:buClr>
                <a:srgbClr val="474A55"/>
              </a:buClr>
              <a:buSzPts val="1400"/>
              <a:buChar char="–"/>
              <a:defRPr/>
            </a:lvl9pPr>
          </a:lstStyle>
          <a:p/>
        </p:txBody>
      </p:sp>
      <p:sp>
        <p:nvSpPr>
          <p:cNvPr id="92" name="Google Shape;92;p11"/>
          <p:cNvSpPr txBox="1"/>
          <p:nvPr>
            <p:ph idx="10" type="dt"/>
          </p:nvPr>
        </p:nvSpPr>
        <p:spPr>
          <a:xfrm>
            <a:off x="6720803" y="4722461"/>
            <a:ext cx="2057400" cy="273900"/>
          </a:xfrm>
          <a:prstGeom prst="rect">
            <a:avLst/>
          </a:prstGeom>
          <a:noFill/>
          <a:ln>
            <a:noFill/>
          </a:ln>
        </p:spPr>
        <p:txBody>
          <a:bodyPr anchorCtr="0" anchor="ctr" bIns="34275" lIns="68575" spcFirstLastPara="1" rIns="68575" wrap="square" tIns="34275"/>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1"/>
          <p:cNvSpPr txBox="1"/>
          <p:nvPr>
            <p:ph idx="11" type="ftr"/>
          </p:nvPr>
        </p:nvSpPr>
        <p:spPr>
          <a:xfrm>
            <a:off x="2200274" y="4722461"/>
            <a:ext cx="4250400" cy="273900"/>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1"/>
          <p:cNvSpPr txBox="1"/>
          <p:nvPr>
            <p:ph idx="12" type="sldNum"/>
          </p:nvPr>
        </p:nvSpPr>
        <p:spPr>
          <a:xfrm>
            <a:off x="384749" y="542496"/>
            <a:ext cx="1413300" cy="4533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95" name="Shape 95"/>
        <p:cNvGrpSpPr/>
        <p:nvPr/>
      </p:nvGrpSpPr>
      <p:grpSpPr>
        <a:xfrm>
          <a:off x="0" y="0"/>
          <a:ext cx="0" cy="0"/>
          <a:chOff x="0" y="0"/>
          <a:chExt cx="0" cy="0"/>
        </a:xfrm>
      </p:grpSpPr>
      <p:grpSp>
        <p:nvGrpSpPr>
          <p:cNvPr id="96" name="Google Shape;96;p12" title="Feather"/>
          <p:cNvGrpSpPr/>
          <p:nvPr/>
        </p:nvGrpSpPr>
        <p:grpSpPr>
          <a:xfrm>
            <a:off x="300535" y="271819"/>
            <a:ext cx="2621983" cy="4653292"/>
            <a:chOff x="400714" y="362425"/>
            <a:chExt cx="3495978" cy="6204390"/>
          </a:xfrm>
        </p:grpSpPr>
        <p:sp>
          <p:nvSpPr>
            <p:cNvPr id="97" name="Google Shape;97;p12"/>
            <p:cNvSpPr/>
            <p:nvPr/>
          </p:nvSpPr>
          <p:spPr>
            <a:xfrm>
              <a:off x="400714" y="362425"/>
              <a:ext cx="2218441" cy="6204390"/>
            </a:xfrm>
            <a:custGeom>
              <a:rect b="b" l="l" r="r" t="t"/>
              <a:pathLst>
                <a:path extrusionOk="0" h="1954" w="697">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D0CDBB">
                <a:alpha val="7490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8" name="Google Shape;98;p12"/>
            <p:cNvSpPr/>
            <p:nvPr/>
          </p:nvSpPr>
          <p:spPr>
            <a:xfrm>
              <a:off x="1133752" y="1810138"/>
              <a:ext cx="2762940" cy="4746625"/>
            </a:xfrm>
            <a:custGeom>
              <a:rect b="b" l="l" r="r" t="t"/>
              <a:pathLst>
                <a:path extrusionOk="0" h="1495" w="869">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D0CDBB">
                <a:alpha val="49803"/>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99" name="Google Shape;99;p12"/>
          <p:cNvSpPr txBox="1"/>
          <p:nvPr>
            <p:ph type="title"/>
          </p:nvPr>
        </p:nvSpPr>
        <p:spPr>
          <a:xfrm rot="5400000">
            <a:off x="5545343" y="1793428"/>
            <a:ext cx="4005000" cy="1178700"/>
          </a:xfrm>
          <a:prstGeom prst="rect">
            <a:avLst/>
          </a:prstGeom>
          <a:noFill/>
          <a:ln>
            <a:noFill/>
          </a:ln>
        </p:spPr>
        <p:txBody>
          <a:bodyPr anchorCtr="0" anchor="t" bIns="34275" lIns="68575" spcFirstLastPara="1" rIns="68575" wrap="square" tIns="34275"/>
          <a:lstStyle>
            <a:lvl1pPr lvl="0" algn="l">
              <a:lnSpc>
                <a:spcPct val="99000"/>
              </a:lnSpc>
              <a:spcBef>
                <a:spcPts val="0"/>
              </a:spcBef>
              <a:spcAft>
                <a:spcPts val="0"/>
              </a:spcAft>
              <a:buClr>
                <a:srgbClr val="464B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0" name="Google Shape;100;p12"/>
          <p:cNvSpPr txBox="1"/>
          <p:nvPr>
            <p:ph idx="1" type="body"/>
          </p:nvPr>
        </p:nvSpPr>
        <p:spPr>
          <a:xfrm rot="5400000">
            <a:off x="2439208" y="154330"/>
            <a:ext cx="3991800" cy="4469700"/>
          </a:xfrm>
          <a:prstGeom prst="rect">
            <a:avLst/>
          </a:prstGeom>
          <a:noFill/>
          <a:ln>
            <a:noFill/>
          </a:ln>
        </p:spPr>
        <p:txBody>
          <a:bodyPr anchorCtr="0" anchor="t" bIns="34275" lIns="68575" spcFirstLastPara="1" rIns="68575" wrap="square" tIns="34275"/>
          <a:lstStyle>
            <a:lvl1pPr indent="-317500" lvl="0" marL="457200" algn="l">
              <a:lnSpc>
                <a:spcPct val="111000"/>
              </a:lnSpc>
              <a:spcBef>
                <a:spcPts val="700"/>
              </a:spcBef>
              <a:spcAft>
                <a:spcPts val="0"/>
              </a:spcAft>
              <a:buClr>
                <a:srgbClr val="464B56"/>
              </a:buClr>
              <a:buSzPts val="1400"/>
              <a:buChar char="–"/>
              <a:defRPr/>
            </a:lvl1pPr>
            <a:lvl2pPr indent="-317500" lvl="1" marL="914400" algn="l">
              <a:lnSpc>
                <a:spcPct val="111000"/>
              </a:lnSpc>
              <a:spcBef>
                <a:spcPts val="700"/>
              </a:spcBef>
              <a:spcAft>
                <a:spcPts val="0"/>
              </a:spcAft>
              <a:buClr>
                <a:srgbClr val="464B56"/>
              </a:buClr>
              <a:buSzPts val="1400"/>
              <a:buChar char="–"/>
              <a:defRPr/>
            </a:lvl2pPr>
            <a:lvl3pPr indent="-317500" lvl="2" marL="1371600" algn="l">
              <a:lnSpc>
                <a:spcPct val="111000"/>
              </a:lnSpc>
              <a:spcBef>
                <a:spcPts val="700"/>
              </a:spcBef>
              <a:spcAft>
                <a:spcPts val="0"/>
              </a:spcAft>
              <a:buClr>
                <a:srgbClr val="464B56"/>
              </a:buClr>
              <a:buSzPts val="1400"/>
              <a:buChar char="–"/>
              <a:defRPr/>
            </a:lvl3pPr>
            <a:lvl4pPr indent="-317500" lvl="3" marL="1828800" algn="l">
              <a:lnSpc>
                <a:spcPct val="111000"/>
              </a:lnSpc>
              <a:spcBef>
                <a:spcPts val="700"/>
              </a:spcBef>
              <a:spcAft>
                <a:spcPts val="0"/>
              </a:spcAft>
              <a:buClr>
                <a:srgbClr val="464B56"/>
              </a:buClr>
              <a:buSzPts val="1400"/>
              <a:buChar char="–"/>
              <a:defRPr/>
            </a:lvl4pPr>
            <a:lvl5pPr indent="-317500" lvl="4" marL="2286000" algn="l">
              <a:lnSpc>
                <a:spcPct val="111000"/>
              </a:lnSpc>
              <a:spcBef>
                <a:spcPts val="700"/>
              </a:spcBef>
              <a:spcAft>
                <a:spcPts val="0"/>
              </a:spcAft>
              <a:buClr>
                <a:srgbClr val="464B56"/>
              </a:buClr>
              <a:buSzPts val="1400"/>
              <a:buChar char="–"/>
              <a:defRPr/>
            </a:lvl5pPr>
            <a:lvl6pPr indent="-317500" lvl="5" marL="2743200" algn="l">
              <a:lnSpc>
                <a:spcPct val="111000"/>
              </a:lnSpc>
              <a:spcBef>
                <a:spcPts val="700"/>
              </a:spcBef>
              <a:spcAft>
                <a:spcPts val="0"/>
              </a:spcAft>
              <a:buClr>
                <a:srgbClr val="474A55"/>
              </a:buClr>
              <a:buSzPts val="1400"/>
              <a:buChar char="–"/>
              <a:defRPr/>
            </a:lvl6pPr>
            <a:lvl7pPr indent="-317500" lvl="6" marL="3200400" algn="l">
              <a:lnSpc>
                <a:spcPct val="111000"/>
              </a:lnSpc>
              <a:spcBef>
                <a:spcPts val="700"/>
              </a:spcBef>
              <a:spcAft>
                <a:spcPts val="0"/>
              </a:spcAft>
              <a:buClr>
                <a:srgbClr val="474A55"/>
              </a:buClr>
              <a:buSzPts val="1400"/>
              <a:buChar char="–"/>
              <a:defRPr/>
            </a:lvl7pPr>
            <a:lvl8pPr indent="-317500" lvl="7" marL="3657600" algn="l">
              <a:lnSpc>
                <a:spcPct val="111000"/>
              </a:lnSpc>
              <a:spcBef>
                <a:spcPts val="700"/>
              </a:spcBef>
              <a:spcAft>
                <a:spcPts val="0"/>
              </a:spcAft>
              <a:buClr>
                <a:srgbClr val="474A55"/>
              </a:buClr>
              <a:buSzPts val="1400"/>
              <a:buChar char="–"/>
              <a:defRPr/>
            </a:lvl8pPr>
            <a:lvl9pPr indent="-317500" lvl="8" marL="4114800" algn="l">
              <a:lnSpc>
                <a:spcPct val="111000"/>
              </a:lnSpc>
              <a:spcBef>
                <a:spcPts val="700"/>
              </a:spcBef>
              <a:spcAft>
                <a:spcPts val="0"/>
              </a:spcAft>
              <a:buClr>
                <a:srgbClr val="474A55"/>
              </a:buClr>
              <a:buSzPts val="1400"/>
              <a:buChar char="–"/>
              <a:defRPr/>
            </a:lvl9pPr>
          </a:lstStyle>
          <a:p/>
        </p:txBody>
      </p:sp>
      <p:sp>
        <p:nvSpPr>
          <p:cNvPr id="101" name="Google Shape;101;p12"/>
          <p:cNvSpPr txBox="1"/>
          <p:nvPr>
            <p:ph idx="10" type="dt"/>
          </p:nvPr>
        </p:nvSpPr>
        <p:spPr>
          <a:xfrm>
            <a:off x="6958474" y="4722461"/>
            <a:ext cx="1879500" cy="273900"/>
          </a:xfrm>
          <a:prstGeom prst="rect">
            <a:avLst/>
          </a:prstGeom>
          <a:noFill/>
          <a:ln>
            <a:noFill/>
          </a:ln>
        </p:spPr>
        <p:txBody>
          <a:bodyPr anchorCtr="0" anchor="ctr" bIns="34275" lIns="68575" spcFirstLastPara="1" rIns="68575" wrap="square" tIns="34275"/>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2" name="Google Shape;102;p12"/>
          <p:cNvSpPr txBox="1"/>
          <p:nvPr>
            <p:ph idx="11" type="ftr"/>
          </p:nvPr>
        </p:nvSpPr>
        <p:spPr>
          <a:xfrm>
            <a:off x="2200274" y="4722461"/>
            <a:ext cx="4469700" cy="273900"/>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3" name="Google Shape;103;p12"/>
          <p:cNvSpPr txBox="1"/>
          <p:nvPr>
            <p:ph idx="12" type="sldNum"/>
          </p:nvPr>
        </p:nvSpPr>
        <p:spPr>
          <a:xfrm rot="5400000">
            <a:off x="6550958" y="2139827"/>
            <a:ext cx="4037400" cy="453300"/>
          </a:xfrm>
          <a:prstGeom prst="rect">
            <a:avLst/>
          </a:prstGeom>
          <a:noFill/>
          <a:ln>
            <a:noFill/>
          </a:ln>
        </p:spPr>
        <p:txBody>
          <a:bodyPr anchorCtr="0" anchor="b" bIns="34275" lIns="68575" spcFirstLastPara="1" rIns="68575" wrap="square" tIns="34275">
            <a:noAutofit/>
          </a:bodyPr>
          <a:lstStyle>
            <a:lvl1pPr indent="0" lvl="0" marL="0" algn="l">
              <a:spcBef>
                <a:spcPts val="0"/>
              </a:spcBef>
              <a:buNone/>
              <a:defRPr sz="3300">
                <a:solidFill>
                  <a:srgbClr val="464B56"/>
                </a:solidFill>
                <a:latin typeface="Century Schoolbook"/>
                <a:ea typeface="Century Schoolbook"/>
                <a:cs typeface="Century Schoolbook"/>
                <a:sym typeface="Century Schoolbook"/>
              </a:defRPr>
            </a:lvl1pPr>
            <a:lvl2pPr indent="0" lvl="1" marL="0" algn="l">
              <a:spcBef>
                <a:spcPts val="0"/>
              </a:spcBef>
              <a:buNone/>
              <a:defRPr sz="3300">
                <a:solidFill>
                  <a:srgbClr val="464B56"/>
                </a:solidFill>
                <a:latin typeface="Century Schoolbook"/>
                <a:ea typeface="Century Schoolbook"/>
                <a:cs typeface="Century Schoolbook"/>
                <a:sym typeface="Century Schoolbook"/>
              </a:defRPr>
            </a:lvl2pPr>
            <a:lvl3pPr indent="0" lvl="2" marL="0" algn="l">
              <a:spcBef>
                <a:spcPts val="0"/>
              </a:spcBef>
              <a:buNone/>
              <a:defRPr sz="3300">
                <a:solidFill>
                  <a:srgbClr val="464B56"/>
                </a:solidFill>
                <a:latin typeface="Century Schoolbook"/>
                <a:ea typeface="Century Schoolbook"/>
                <a:cs typeface="Century Schoolbook"/>
                <a:sym typeface="Century Schoolbook"/>
              </a:defRPr>
            </a:lvl3pPr>
            <a:lvl4pPr indent="0" lvl="3" marL="0" algn="l">
              <a:spcBef>
                <a:spcPts val="0"/>
              </a:spcBef>
              <a:buNone/>
              <a:defRPr sz="3300">
                <a:solidFill>
                  <a:srgbClr val="464B56"/>
                </a:solidFill>
                <a:latin typeface="Century Schoolbook"/>
                <a:ea typeface="Century Schoolbook"/>
                <a:cs typeface="Century Schoolbook"/>
                <a:sym typeface="Century Schoolbook"/>
              </a:defRPr>
            </a:lvl4pPr>
            <a:lvl5pPr indent="0" lvl="4" marL="0" algn="l">
              <a:spcBef>
                <a:spcPts val="0"/>
              </a:spcBef>
              <a:buNone/>
              <a:defRPr sz="3300">
                <a:solidFill>
                  <a:srgbClr val="464B56"/>
                </a:solidFill>
                <a:latin typeface="Century Schoolbook"/>
                <a:ea typeface="Century Schoolbook"/>
                <a:cs typeface="Century Schoolbook"/>
                <a:sym typeface="Century Schoolbook"/>
              </a:defRPr>
            </a:lvl5pPr>
            <a:lvl6pPr indent="0" lvl="5" marL="0" algn="l">
              <a:spcBef>
                <a:spcPts val="0"/>
              </a:spcBef>
              <a:buNone/>
              <a:defRPr sz="3300">
                <a:solidFill>
                  <a:srgbClr val="464B56"/>
                </a:solidFill>
                <a:latin typeface="Century Schoolbook"/>
                <a:ea typeface="Century Schoolbook"/>
                <a:cs typeface="Century Schoolbook"/>
                <a:sym typeface="Century Schoolbook"/>
              </a:defRPr>
            </a:lvl6pPr>
            <a:lvl7pPr indent="0" lvl="6" marL="0" algn="l">
              <a:spcBef>
                <a:spcPts val="0"/>
              </a:spcBef>
              <a:buNone/>
              <a:defRPr sz="3300">
                <a:solidFill>
                  <a:srgbClr val="464B56"/>
                </a:solidFill>
                <a:latin typeface="Century Schoolbook"/>
                <a:ea typeface="Century Schoolbook"/>
                <a:cs typeface="Century Schoolbook"/>
                <a:sym typeface="Century Schoolbook"/>
              </a:defRPr>
            </a:lvl7pPr>
            <a:lvl8pPr indent="0" lvl="7" marL="0" algn="l">
              <a:spcBef>
                <a:spcPts val="0"/>
              </a:spcBef>
              <a:buNone/>
              <a:defRPr sz="3300">
                <a:solidFill>
                  <a:srgbClr val="464B56"/>
                </a:solidFill>
                <a:latin typeface="Century Schoolbook"/>
                <a:ea typeface="Century Schoolbook"/>
                <a:cs typeface="Century Schoolbook"/>
                <a:sym typeface="Century Schoolbook"/>
              </a:defRPr>
            </a:lvl8pPr>
            <a:lvl9pPr indent="0" lvl="8" marL="0" algn="l">
              <a:spcBef>
                <a:spcPts val="0"/>
              </a:spcBef>
              <a:buNone/>
              <a:defRPr sz="3300">
                <a:solidFill>
                  <a:srgbClr val="464B56"/>
                </a:solidFill>
                <a:latin typeface="Century Schoolbook"/>
                <a:ea typeface="Century Schoolbook"/>
                <a:cs typeface="Century Schoolbook"/>
                <a:sym typeface="Century Schoolbook"/>
              </a:defRPr>
            </a:lvl9pPr>
          </a:lstStyle>
          <a:p>
            <a:pPr indent="0" lvl="0" marL="0" rtl="0" algn="l">
              <a:spcBef>
                <a:spcPts val="0"/>
              </a:spcBef>
              <a:spcAft>
                <a:spcPts val="0"/>
              </a:spcAft>
              <a:buNone/>
            </a:pPr>
            <a:fld id="{00000000-1234-1234-1234-123412341234}" type="slidenum">
              <a:rPr lang="en"/>
              <a:t>‹#›</a:t>
            </a:fld>
            <a:endParaRPr/>
          </a:p>
        </p:txBody>
      </p:sp>
      <p:cxnSp>
        <p:nvCxnSpPr>
          <p:cNvPr id="104" name="Google Shape;104;p12" title="Rule Line"/>
          <p:cNvCxnSpPr/>
          <p:nvPr/>
        </p:nvCxnSpPr>
        <p:spPr>
          <a:xfrm>
            <a:off x="6833687" y="428627"/>
            <a:ext cx="0" cy="3956700"/>
          </a:xfrm>
          <a:prstGeom prst="straightConnector1">
            <a:avLst/>
          </a:prstGeom>
          <a:noFill/>
          <a:ln cap="flat" cmpd="sng" w="38100">
            <a:solidFill>
              <a:schemeClr val="accent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0" name="Shape 30"/>
        <p:cNvGrpSpPr/>
        <p:nvPr/>
      </p:nvGrpSpPr>
      <p:grpSpPr>
        <a:xfrm>
          <a:off x="0" y="0"/>
          <a:ext cx="0" cy="0"/>
          <a:chOff x="0" y="0"/>
          <a:chExt cx="0" cy="0"/>
        </a:xfrm>
      </p:grpSpPr>
      <p:sp>
        <p:nvSpPr>
          <p:cNvPr id="31" name="Google Shape;31;p3"/>
          <p:cNvSpPr txBox="1"/>
          <p:nvPr>
            <p:ph type="title"/>
          </p:nvPr>
        </p:nvSpPr>
        <p:spPr>
          <a:xfrm>
            <a:off x="2200275" y="426259"/>
            <a:ext cx="6577800" cy="1170600"/>
          </a:xfrm>
          <a:prstGeom prst="rect">
            <a:avLst/>
          </a:prstGeom>
          <a:noFill/>
          <a:ln>
            <a:noFill/>
          </a:ln>
        </p:spPr>
        <p:txBody>
          <a:bodyPr anchorCtr="0" anchor="t" bIns="34275" lIns="68575" spcFirstLastPara="1" rIns="68575" wrap="square" tIns="34275"/>
          <a:lstStyle>
            <a:lvl1pPr lvl="0" algn="l">
              <a:lnSpc>
                <a:spcPct val="99000"/>
              </a:lnSpc>
              <a:spcBef>
                <a:spcPts val="0"/>
              </a:spcBef>
              <a:spcAft>
                <a:spcPts val="0"/>
              </a:spcAft>
              <a:buClr>
                <a:srgbClr val="464B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2" name="Google Shape;32;p3"/>
          <p:cNvSpPr txBox="1"/>
          <p:nvPr>
            <p:ph idx="1" type="body"/>
          </p:nvPr>
        </p:nvSpPr>
        <p:spPr>
          <a:xfrm>
            <a:off x="2200275" y="1828800"/>
            <a:ext cx="6577800" cy="2738700"/>
          </a:xfrm>
          <a:prstGeom prst="rect">
            <a:avLst/>
          </a:prstGeom>
          <a:noFill/>
          <a:ln>
            <a:noFill/>
          </a:ln>
        </p:spPr>
        <p:txBody>
          <a:bodyPr anchorCtr="0" anchor="t" bIns="34275" lIns="68575" spcFirstLastPara="1" rIns="68575" wrap="square" tIns="34275"/>
          <a:lstStyle>
            <a:lvl1pPr indent="-317500" lvl="0" marL="457200" algn="l">
              <a:lnSpc>
                <a:spcPct val="111000"/>
              </a:lnSpc>
              <a:spcBef>
                <a:spcPts val="700"/>
              </a:spcBef>
              <a:spcAft>
                <a:spcPts val="0"/>
              </a:spcAft>
              <a:buClr>
                <a:srgbClr val="464B56"/>
              </a:buClr>
              <a:buSzPts val="1400"/>
              <a:buChar char="–"/>
              <a:defRPr/>
            </a:lvl1pPr>
            <a:lvl2pPr indent="-317500" lvl="1" marL="914400" algn="l">
              <a:lnSpc>
                <a:spcPct val="111000"/>
              </a:lnSpc>
              <a:spcBef>
                <a:spcPts val="700"/>
              </a:spcBef>
              <a:spcAft>
                <a:spcPts val="0"/>
              </a:spcAft>
              <a:buClr>
                <a:srgbClr val="464B56"/>
              </a:buClr>
              <a:buSzPts val="1400"/>
              <a:buChar char="–"/>
              <a:defRPr/>
            </a:lvl2pPr>
            <a:lvl3pPr indent="-317500" lvl="2" marL="1371600" algn="l">
              <a:lnSpc>
                <a:spcPct val="111000"/>
              </a:lnSpc>
              <a:spcBef>
                <a:spcPts val="700"/>
              </a:spcBef>
              <a:spcAft>
                <a:spcPts val="0"/>
              </a:spcAft>
              <a:buClr>
                <a:srgbClr val="464B56"/>
              </a:buClr>
              <a:buSzPts val="1400"/>
              <a:buChar char="–"/>
              <a:defRPr/>
            </a:lvl3pPr>
            <a:lvl4pPr indent="-317500" lvl="3" marL="1828800" algn="l">
              <a:lnSpc>
                <a:spcPct val="111000"/>
              </a:lnSpc>
              <a:spcBef>
                <a:spcPts val="700"/>
              </a:spcBef>
              <a:spcAft>
                <a:spcPts val="0"/>
              </a:spcAft>
              <a:buClr>
                <a:srgbClr val="464B56"/>
              </a:buClr>
              <a:buSzPts val="1400"/>
              <a:buChar char="–"/>
              <a:defRPr/>
            </a:lvl4pPr>
            <a:lvl5pPr indent="-317500" lvl="4" marL="2286000" algn="l">
              <a:lnSpc>
                <a:spcPct val="111000"/>
              </a:lnSpc>
              <a:spcBef>
                <a:spcPts val="700"/>
              </a:spcBef>
              <a:spcAft>
                <a:spcPts val="0"/>
              </a:spcAft>
              <a:buClr>
                <a:srgbClr val="464B56"/>
              </a:buClr>
              <a:buSzPts val="1400"/>
              <a:buChar char="–"/>
              <a:defRPr/>
            </a:lvl5pPr>
            <a:lvl6pPr indent="-317500" lvl="5" marL="2743200" algn="l">
              <a:lnSpc>
                <a:spcPct val="111000"/>
              </a:lnSpc>
              <a:spcBef>
                <a:spcPts val="700"/>
              </a:spcBef>
              <a:spcAft>
                <a:spcPts val="0"/>
              </a:spcAft>
              <a:buClr>
                <a:srgbClr val="474A55"/>
              </a:buClr>
              <a:buSzPts val="1400"/>
              <a:buChar char="–"/>
              <a:defRPr/>
            </a:lvl6pPr>
            <a:lvl7pPr indent="-317500" lvl="6" marL="3200400" algn="l">
              <a:lnSpc>
                <a:spcPct val="111000"/>
              </a:lnSpc>
              <a:spcBef>
                <a:spcPts val="700"/>
              </a:spcBef>
              <a:spcAft>
                <a:spcPts val="0"/>
              </a:spcAft>
              <a:buClr>
                <a:srgbClr val="474A55"/>
              </a:buClr>
              <a:buSzPts val="1400"/>
              <a:buChar char="–"/>
              <a:defRPr/>
            </a:lvl7pPr>
            <a:lvl8pPr indent="-317500" lvl="7" marL="3657600" algn="l">
              <a:lnSpc>
                <a:spcPct val="111000"/>
              </a:lnSpc>
              <a:spcBef>
                <a:spcPts val="700"/>
              </a:spcBef>
              <a:spcAft>
                <a:spcPts val="0"/>
              </a:spcAft>
              <a:buClr>
                <a:srgbClr val="474A55"/>
              </a:buClr>
              <a:buSzPts val="1400"/>
              <a:buChar char="–"/>
              <a:defRPr/>
            </a:lvl8pPr>
            <a:lvl9pPr indent="-317500" lvl="8" marL="4114800" algn="l">
              <a:lnSpc>
                <a:spcPct val="111000"/>
              </a:lnSpc>
              <a:spcBef>
                <a:spcPts val="700"/>
              </a:spcBef>
              <a:spcAft>
                <a:spcPts val="0"/>
              </a:spcAft>
              <a:buClr>
                <a:srgbClr val="474A55"/>
              </a:buClr>
              <a:buSzPts val="1400"/>
              <a:buChar char="–"/>
              <a:defRPr/>
            </a:lvl9pPr>
          </a:lstStyle>
          <a:p/>
        </p:txBody>
      </p:sp>
      <p:sp>
        <p:nvSpPr>
          <p:cNvPr id="33" name="Google Shape;33;p3"/>
          <p:cNvSpPr txBox="1"/>
          <p:nvPr>
            <p:ph idx="10" type="dt"/>
          </p:nvPr>
        </p:nvSpPr>
        <p:spPr>
          <a:xfrm>
            <a:off x="6720803" y="4722461"/>
            <a:ext cx="2057400" cy="273900"/>
          </a:xfrm>
          <a:prstGeom prst="rect">
            <a:avLst/>
          </a:prstGeom>
          <a:noFill/>
          <a:ln>
            <a:noFill/>
          </a:ln>
        </p:spPr>
        <p:txBody>
          <a:bodyPr anchorCtr="0" anchor="ctr" bIns="34275" lIns="68575" spcFirstLastPara="1" rIns="68575" wrap="square" tIns="34275"/>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Google Shape;34;p3"/>
          <p:cNvSpPr txBox="1"/>
          <p:nvPr>
            <p:ph idx="11" type="ftr"/>
          </p:nvPr>
        </p:nvSpPr>
        <p:spPr>
          <a:xfrm>
            <a:off x="2200274" y="4722461"/>
            <a:ext cx="4250400" cy="273900"/>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Google Shape;35;p3"/>
          <p:cNvSpPr txBox="1"/>
          <p:nvPr>
            <p:ph idx="12" type="sldNum"/>
          </p:nvPr>
        </p:nvSpPr>
        <p:spPr>
          <a:xfrm>
            <a:off x="384749" y="542496"/>
            <a:ext cx="1413300" cy="4533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bg>
      <p:bgPr>
        <a:solidFill>
          <a:schemeClr val="lt2"/>
        </a:solidFill>
      </p:bgPr>
    </p:bg>
    <p:spTree>
      <p:nvGrpSpPr>
        <p:cNvPr id="36" name="Shape 36"/>
        <p:cNvGrpSpPr/>
        <p:nvPr/>
      </p:nvGrpSpPr>
      <p:grpSpPr>
        <a:xfrm>
          <a:off x="0" y="0"/>
          <a:ext cx="0" cy="0"/>
          <a:chOff x="0" y="0"/>
          <a:chExt cx="0" cy="0"/>
        </a:xfrm>
      </p:grpSpPr>
      <p:grpSp>
        <p:nvGrpSpPr>
          <p:cNvPr id="37" name="Google Shape;37;p4" title="Feathers"/>
          <p:cNvGrpSpPr/>
          <p:nvPr/>
        </p:nvGrpSpPr>
        <p:grpSpPr>
          <a:xfrm>
            <a:off x="300535" y="271819"/>
            <a:ext cx="2621983" cy="4653292"/>
            <a:chOff x="400714" y="362425"/>
            <a:chExt cx="3495978" cy="6204390"/>
          </a:xfrm>
        </p:grpSpPr>
        <p:sp>
          <p:nvSpPr>
            <p:cNvPr id="38" name="Google Shape;38;p4"/>
            <p:cNvSpPr/>
            <p:nvPr/>
          </p:nvSpPr>
          <p:spPr>
            <a:xfrm>
              <a:off x="400714" y="362425"/>
              <a:ext cx="2218441" cy="6204390"/>
            </a:xfrm>
            <a:custGeom>
              <a:rect b="b" l="l" r="r" t="t"/>
              <a:pathLst>
                <a:path extrusionOk="0" h="1954" w="697">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D0CDBB">
                <a:alpha val="7490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 name="Google Shape;39;p4"/>
            <p:cNvSpPr/>
            <p:nvPr/>
          </p:nvSpPr>
          <p:spPr>
            <a:xfrm>
              <a:off x="1133752" y="1810138"/>
              <a:ext cx="2762940" cy="4746625"/>
            </a:xfrm>
            <a:custGeom>
              <a:rect b="b" l="l" r="r" t="t"/>
              <a:pathLst>
                <a:path extrusionOk="0" h="1495" w="869">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D0CDBB">
                <a:alpha val="49803"/>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40" name="Google Shape;40;p4"/>
          <p:cNvSpPr txBox="1"/>
          <p:nvPr/>
        </p:nvSpPr>
        <p:spPr>
          <a:xfrm>
            <a:off x="0" y="4780150"/>
            <a:ext cx="6423000" cy="3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vered By Your Grace"/>
                <a:ea typeface="Covered By Your Grace"/>
                <a:cs typeface="Covered By Your Grace"/>
                <a:sym typeface="Covered By Your Grace"/>
              </a:rPr>
              <a:t>© Mary Neimeyer</a:t>
            </a:r>
            <a:endParaRPr>
              <a:latin typeface="Covered By Your Grace"/>
              <a:ea typeface="Covered By Your Grace"/>
              <a:cs typeface="Covered By Your Grace"/>
              <a:sym typeface="Covered By Your Grace"/>
            </a:endParaRPr>
          </a:p>
        </p:txBody>
      </p:sp>
    </p:spTree>
  </p:cSld>
  <p:clrMapOvr>
    <a:masterClrMapping/>
  </p:clrMapOvr>
  <p:extLst>
    <p:ext uri="{DCECCB84-F9BA-43D5-87BE-67443E8EF086}">
      <p15:sldGuideLst>
        <p15:guide id="1" pos="405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1" name="Shape 41"/>
        <p:cNvGrpSpPr/>
        <p:nvPr/>
      </p:nvGrpSpPr>
      <p:grpSpPr>
        <a:xfrm>
          <a:off x="0" y="0"/>
          <a:ext cx="0" cy="0"/>
          <a:chOff x="0" y="0"/>
          <a:chExt cx="0" cy="0"/>
        </a:xfrm>
      </p:grpSpPr>
      <p:sp>
        <p:nvSpPr>
          <p:cNvPr id="42" name="Google Shape;42;p5"/>
          <p:cNvSpPr txBox="1"/>
          <p:nvPr>
            <p:ph type="title"/>
          </p:nvPr>
        </p:nvSpPr>
        <p:spPr>
          <a:xfrm>
            <a:off x="2200274" y="425196"/>
            <a:ext cx="6577800" cy="1172700"/>
          </a:xfrm>
          <a:prstGeom prst="rect">
            <a:avLst/>
          </a:prstGeom>
          <a:noFill/>
          <a:ln>
            <a:noFill/>
          </a:ln>
        </p:spPr>
        <p:txBody>
          <a:bodyPr anchorCtr="0" anchor="t" bIns="34275" lIns="68575" spcFirstLastPara="1" rIns="68575" wrap="square" tIns="34275"/>
          <a:lstStyle>
            <a:lvl1pPr lvl="0" algn="l">
              <a:lnSpc>
                <a:spcPct val="99000"/>
              </a:lnSpc>
              <a:spcBef>
                <a:spcPts val="0"/>
              </a:spcBef>
              <a:spcAft>
                <a:spcPts val="0"/>
              </a:spcAft>
              <a:buClr>
                <a:srgbClr val="464B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3" name="Google Shape;43;p5"/>
          <p:cNvSpPr txBox="1"/>
          <p:nvPr>
            <p:ph idx="1" type="body"/>
          </p:nvPr>
        </p:nvSpPr>
        <p:spPr>
          <a:xfrm>
            <a:off x="2200274" y="1842306"/>
            <a:ext cx="3120300" cy="618000"/>
          </a:xfrm>
          <a:prstGeom prst="rect">
            <a:avLst/>
          </a:prstGeom>
          <a:noFill/>
          <a:ln>
            <a:noFill/>
          </a:ln>
        </p:spPr>
        <p:txBody>
          <a:bodyPr anchorCtr="0" anchor="b" bIns="34275" lIns="68575" spcFirstLastPara="1" rIns="68575" wrap="square" tIns="34275"/>
          <a:lstStyle>
            <a:lvl1pPr indent="-228600" lvl="0" marL="457200" algn="l">
              <a:lnSpc>
                <a:spcPct val="99000"/>
              </a:lnSpc>
              <a:spcBef>
                <a:spcPts val="700"/>
              </a:spcBef>
              <a:spcAft>
                <a:spcPts val="0"/>
              </a:spcAft>
              <a:buClr>
                <a:schemeClr val="accent2"/>
              </a:buClr>
              <a:buSzPts val="1800"/>
              <a:buNone/>
              <a:defRPr b="0" sz="1800">
                <a:solidFill>
                  <a:schemeClr val="accent2"/>
                </a:solidFill>
              </a:defRPr>
            </a:lvl1pPr>
            <a:lvl2pPr indent="-228600" lvl="1" marL="914400" algn="l">
              <a:lnSpc>
                <a:spcPct val="111000"/>
              </a:lnSpc>
              <a:spcBef>
                <a:spcPts val="700"/>
              </a:spcBef>
              <a:spcAft>
                <a:spcPts val="0"/>
              </a:spcAft>
              <a:buClr>
                <a:srgbClr val="464B56"/>
              </a:buClr>
              <a:buSzPts val="1500"/>
              <a:buNone/>
              <a:defRPr b="1" sz="1500"/>
            </a:lvl2pPr>
            <a:lvl3pPr indent="-228600" lvl="2" marL="1371600" algn="l">
              <a:lnSpc>
                <a:spcPct val="111000"/>
              </a:lnSpc>
              <a:spcBef>
                <a:spcPts val="700"/>
              </a:spcBef>
              <a:spcAft>
                <a:spcPts val="0"/>
              </a:spcAft>
              <a:buClr>
                <a:srgbClr val="464B56"/>
              </a:buClr>
              <a:buSzPts val="1400"/>
              <a:buNone/>
              <a:defRPr b="1" sz="1400"/>
            </a:lvl3pPr>
            <a:lvl4pPr indent="-228600" lvl="3" marL="1828800" algn="l">
              <a:lnSpc>
                <a:spcPct val="111000"/>
              </a:lnSpc>
              <a:spcBef>
                <a:spcPts val="700"/>
              </a:spcBef>
              <a:spcAft>
                <a:spcPts val="0"/>
              </a:spcAft>
              <a:buClr>
                <a:srgbClr val="464B56"/>
              </a:buClr>
              <a:buSzPts val="1200"/>
              <a:buNone/>
              <a:defRPr b="1" sz="1200"/>
            </a:lvl4pPr>
            <a:lvl5pPr indent="-228600" lvl="4" marL="2286000" algn="l">
              <a:lnSpc>
                <a:spcPct val="111000"/>
              </a:lnSpc>
              <a:spcBef>
                <a:spcPts val="700"/>
              </a:spcBef>
              <a:spcAft>
                <a:spcPts val="0"/>
              </a:spcAft>
              <a:buClr>
                <a:srgbClr val="464B56"/>
              </a:buClr>
              <a:buSzPts val="1200"/>
              <a:buNone/>
              <a:defRPr b="1" sz="1200"/>
            </a:lvl5pPr>
            <a:lvl6pPr indent="-228600" lvl="5" marL="2743200" algn="l">
              <a:lnSpc>
                <a:spcPct val="111000"/>
              </a:lnSpc>
              <a:spcBef>
                <a:spcPts val="700"/>
              </a:spcBef>
              <a:spcAft>
                <a:spcPts val="0"/>
              </a:spcAft>
              <a:buClr>
                <a:srgbClr val="474A55"/>
              </a:buClr>
              <a:buSzPts val="1200"/>
              <a:buNone/>
              <a:defRPr b="1" sz="1200"/>
            </a:lvl6pPr>
            <a:lvl7pPr indent="-228600" lvl="6" marL="3200400" algn="l">
              <a:lnSpc>
                <a:spcPct val="111000"/>
              </a:lnSpc>
              <a:spcBef>
                <a:spcPts val="700"/>
              </a:spcBef>
              <a:spcAft>
                <a:spcPts val="0"/>
              </a:spcAft>
              <a:buClr>
                <a:srgbClr val="474A55"/>
              </a:buClr>
              <a:buSzPts val="1200"/>
              <a:buNone/>
              <a:defRPr b="1" sz="1200"/>
            </a:lvl7pPr>
            <a:lvl8pPr indent="-228600" lvl="7" marL="3657600" algn="l">
              <a:lnSpc>
                <a:spcPct val="111000"/>
              </a:lnSpc>
              <a:spcBef>
                <a:spcPts val="700"/>
              </a:spcBef>
              <a:spcAft>
                <a:spcPts val="0"/>
              </a:spcAft>
              <a:buClr>
                <a:srgbClr val="474A55"/>
              </a:buClr>
              <a:buSzPts val="1200"/>
              <a:buNone/>
              <a:defRPr b="1" sz="1200"/>
            </a:lvl8pPr>
            <a:lvl9pPr indent="-228600" lvl="8" marL="4114800" algn="l">
              <a:lnSpc>
                <a:spcPct val="111000"/>
              </a:lnSpc>
              <a:spcBef>
                <a:spcPts val="700"/>
              </a:spcBef>
              <a:spcAft>
                <a:spcPts val="0"/>
              </a:spcAft>
              <a:buClr>
                <a:srgbClr val="474A55"/>
              </a:buClr>
              <a:buSzPts val="1200"/>
              <a:buNone/>
              <a:defRPr b="1" sz="1200"/>
            </a:lvl9pPr>
          </a:lstStyle>
          <a:p/>
        </p:txBody>
      </p:sp>
      <p:sp>
        <p:nvSpPr>
          <p:cNvPr id="44" name="Google Shape;44;p5"/>
          <p:cNvSpPr txBox="1"/>
          <p:nvPr>
            <p:ph idx="2" type="body"/>
          </p:nvPr>
        </p:nvSpPr>
        <p:spPr>
          <a:xfrm>
            <a:off x="2200274" y="2487479"/>
            <a:ext cx="3120300" cy="2084400"/>
          </a:xfrm>
          <a:prstGeom prst="rect">
            <a:avLst/>
          </a:prstGeom>
          <a:noFill/>
          <a:ln>
            <a:noFill/>
          </a:ln>
        </p:spPr>
        <p:txBody>
          <a:bodyPr anchorCtr="0" anchor="t" bIns="34275" lIns="68575" spcFirstLastPara="1" rIns="68575" wrap="square" tIns="34275"/>
          <a:lstStyle>
            <a:lvl1pPr indent="-317500" lvl="0" marL="457200" algn="l">
              <a:lnSpc>
                <a:spcPct val="111000"/>
              </a:lnSpc>
              <a:spcBef>
                <a:spcPts val="700"/>
              </a:spcBef>
              <a:spcAft>
                <a:spcPts val="0"/>
              </a:spcAft>
              <a:buClr>
                <a:srgbClr val="464B56"/>
              </a:buClr>
              <a:buSzPts val="1400"/>
              <a:buChar char="–"/>
              <a:defRPr/>
            </a:lvl1pPr>
            <a:lvl2pPr indent="-317500" lvl="1" marL="914400" algn="l">
              <a:lnSpc>
                <a:spcPct val="111000"/>
              </a:lnSpc>
              <a:spcBef>
                <a:spcPts val="700"/>
              </a:spcBef>
              <a:spcAft>
                <a:spcPts val="0"/>
              </a:spcAft>
              <a:buClr>
                <a:srgbClr val="464B56"/>
              </a:buClr>
              <a:buSzPts val="1400"/>
              <a:buChar char="–"/>
              <a:defRPr/>
            </a:lvl2pPr>
            <a:lvl3pPr indent="-317500" lvl="2" marL="1371600" algn="l">
              <a:lnSpc>
                <a:spcPct val="111000"/>
              </a:lnSpc>
              <a:spcBef>
                <a:spcPts val="700"/>
              </a:spcBef>
              <a:spcAft>
                <a:spcPts val="0"/>
              </a:spcAft>
              <a:buClr>
                <a:srgbClr val="464B56"/>
              </a:buClr>
              <a:buSzPts val="1400"/>
              <a:buChar char="–"/>
              <a:defRPr/>
            </a:lvl3pPr>
            <a:lvl4pPr indent="-317500" lvl="3" marL="1828800" algn="l">
              <a:lnSpc>
                <a:spcPct val="111000"/>
              </a:lnSpc>
              <a:spcBef>
                <a:spcPts val="700"/>
              </a:spcBef>
              <a:spcAft>
                <a:spcPts val="0"/>
              </a:spcAft>
              <a:buClr>
                <a:srgbClr val="464B56"/>
              </a:buClr>
              <a:buSzPts val="1400"/>
              <a:buChar char="–"/>
              <a:defRPr/>
            </a:lvl4pPr>
            <a:lvl5pPr indent="-317500" lvl="4" marL="2286000" algn="l">
              <a:lnSpc>
                <a:spcPct val="111000"/>
              </a:lnSpc>
              <a:spcBef>
                <a:spcPts val="700"/>
              </a:spcBef>
              <a:spcAft>
                <a:spcPts val="0"/>
              </a:spcAft>
              <a:buClr>
                <a:srgbClr val="464B56"/>
              </a:buClr>
              <a:buSzPts val="1400"/>
              <a:buChar char="–"/>
              <a:defRPr/>
            </a:lvl5pPr>
            <a:lvl6pPr indent="-317500" lvl="5" marL="2743200" algn="l">
              <a:lnSpc>
                <a:spcPct val="111000"/>
              </a:lnSpc>
              <a:spcBef>
                <a:spcPts val="700"/>
              </a:spcBef>
              <a:spcAft>
                <a:spcPts val="0"/>
              </a:spcAft>
              <a:buClr>
                <a:srgbClr val="474A55"/>
              </a:buClr>
              <a:buSzPts val="1400"/>
              <a:buChar char="–"/>
              <a:defRPr/>
            </a:lvl6pPr>
            <a:lvl7pPr indent="-317500" lvl="6" marL="3200400" algn="l">
              <a:lnSpc>
                <a:spcPct val="111000"/>
              </a:lnSpc>
              <a:spcBef>
                <a:spcPts val="700"/>
              </a:spcBef>
              <a:spcAft>
                <a:spcPts val="0"/>
              </a:spcAft>
              <a:buClr>
                <a:srgbClr val="474A55"/>
              </a:buClr>
              <a:buSzPts val="1400"/>
              <a:buChar char="–"/>
              <a:defRPr/>
            </a:lvl7pPr>
            <a:lvl8pPr indent="-317500" lvl="7" marL="3657600" algn="l">
              <a:lnSpc>
                <a:spcPct val="111000"/>
              </a:lnSpc>
              <a:spcBef>
                <a:spcPts val="700"/>
              </a:spcBef>
              <a:spcAft>
                <a:spcPts val="0"/>
              </a:spcAft>
              <a:buClr>
                <a:srgbClr val="474A55"/>
              </a:buClr>
              <a:buSzPts val="1400"/>
              <a:buChar char="–"/>
              <a:defRPr/>
            </a:lvl8pPr>
            <a:lvl9pPr indent="-317500" lvl="8" marL="4114800" algn="l">
              <a:lnSpc>
                <a:spcPct val="111000"/>
              </a:lnSpc>
              <a:spcBef>
                <a:spcPts val="700"/>
              </a:spcBef>
              <a:spcAft>
                <a:spcPts val="0"/>
              </a:spcAft>
              <a:buClr>
                <a:srgbClr val="474A55"/>
              </a:buClr>
              <a:buSzPts val="1400"/>
              <a:buChar char="–"/>
              <a:defRPr/>
            </a:lvl9pPr>
          </a:lstStyle>
          <a:p/>
        </p:txBody>
      </p:sp>
      <p:sp>
        <p:nvSpPr>
          <p:cNvPr id="45" name="Google Shape;45;p5"/>
          <p:cNvSpPr txBox="1"/>
          <p:nvPr>
            <p:ph idx="3" type="body"/>
          </p:nvPr>
        </p:nvSpPr>
        <p:spPr>
          <a:xfrm>
            <a:off x="5657813" y="1842306"/>
            <a:ext cx="3120300" cy="618000"/>
          </a:xfrm>
          <a:prstGeom prst="rect">
            <a:avLst/>
          </a:prstGeom>
          <a:noFill/>
          <a:ln>
            <a:noFill/>
          </a:ln>
        </p:spPr>
        <p:txBody>
          <a:bodyPr anchorCtr="0" anchor="b" bIns="34275" lIns="68575" spcFirstLastPara="1" rIns="68575" wrap="square" tIns="34275"/>
          <a:lstStyle>
            <a:lvl1pPr indent="-228600" lvl="0" marL="457200" algn="l">
              <a:lnSpc>
                <a:spcPct val="99000"/>
              </a:lnSpc>
              <a:spcBef>
                <a:spcPts val="700"/>
              </a:spcBef>
              <a:spcAft>
                <a:spcPts val="0"/>
              </a:spcAft>
              <a:buClr>
                <a:schemeClr val="accent2"/>
              </a:buClr>
              <a:buSzPts val="1800"/>
              <a:buNone/>
              <a:defRPr b="0" sz="1800">
                <a:solidFill>
                  <a:schemeClr val="accent2"/>
                </a:solidFill>
              </a:defRPr>
            </a:lvl1pPr>
            <a:lvl2pPr indent="-228600" lvl="1" marL="914400" algn="l">
              <a:lnSpc>
                <a:spcPct val="111000"/>
              </a:lnSpc>
              <a:spcBef>
                <a:spcPts val="700"/>
              </a:spcBef>
              <a:spcAft>
                <a:spcPts val="0"/>
              </a:spcAft>
              <a:buClr>
                <a:srgbClr val="464B56"/>
              </a:buClr>
              <a:buSzPts val="1500"/>
              <a:buNone/>
              <a:defRPr b="1" sz="1500"/>
            </a:lvl2pPr>
            <a:lvl3pPr indent="-228600" lvl="2" marL="1371600" algn="l">
              <a:lnSpc>
                <a:spcPct val="111000"/>
              </a:lnSpc>
              <a:spcBef>
                <a:spcPts val="700"/>
              </a:spcBef>
              <a:spcAft>
                <a:spcPts val="0"/>
              </a:spcAft>
              <a:buClr>
                <a:srgbClr val="464B56"/>
              </a:buClr>
              <a:buSzPts val="1400"/>
              <a:buNone/>
              <a:defRPr b="1" sz="1400"/>
            </a:lvl3pPr>
            <a:lvl4pPr indent="-228600" lvl="3" marL="1828800" algn="l">
              <a:lnSpc>
                <a:spcPct val="111000"/>
              </a:lnSpc>
              <a:spcBef>
                <a:spcPts val="700"/>
              </a:spcBef>
              <a:spcAft>
                <a:spcPts val="0"/>
              </a:spcAft>
              <a:buClr>
                <a:srgbClr val="464B56"/>
              </a:buClr>
              <a:buSzPts val="1200"/>
              <a:buNone/>
              <a:defRPr b="1" sz="1200"/>
            </a:lvl4pPr>
            <a:lvl5pPr indent="-228600" lvl="4" marL="2286000" algn="l">
              <a:lnSpc>
                <a:spcPct val="111000"/>
              </a:lnSpc>
              <a:spcBef>
                <a:spcPts val="700"/>
              </a:spcBef>
              <a:spcAft>
                <a:spcPts val="0"/>
              </a:spcAft>
              <a:buClr>
                <a:srgbClr val="464B56"/>
              </a:buClr>
              <a:buSzPts val="1200"/>
              <a:buNone/>
              <a:defRPr b="1" sz="1200"/>
            </a:lvl5pPr>
            <a:lvl6pPr indent="-228600" lvl="5" marL="2743200" algn="l">
              <a:lnSpc>
                <a:spcPct val="111000"/>
              </a:lnSpc>
              <a:spcBef>
                <a:spcPts val="700"/>
              </a:spcBef>
              <a:spcAft>
                <a:spcPts val="0"/>
              </a:spcAft>
              <a:buClr>
                <a:srgbClr val="474A55"/>
              </a:buClr>
              <a:buSzPts val="1200"/>
              <a:buNone/>
              <a:defRPr b="1" sz="1200"/>
            </a:lvl6pPr>
            <a:lvl7pPr indent="-228600" lvl="6" marL="3200400" algn="l">
              <a:lnSpc>
                <a:spcPct val="111000"/>
              </a:lnSpc>
              <a:spcBef>
                <a:spcPts val="700"/>
              </a:spcBef>
              <a:spcAft>
                <a:spcPts val="0"/>
              </a:spcAft>
              <a:buClr>
                <a:srgbClr val="474A55"/>
              </a:buClr>
              <a:buSzPts val="1200"/>
              <a:buNone/>
              <a:defRPr b="1" sz="1200"/>
            </a:lvl7pPr>
            <a:lvl8pPr indent="-228600" lvl="7" marL="3657600" algn="l">
              <a:lnSpc>
                <a:spcPct val="111000"/>
              </a:lnSpc>
              <a:spcBef>
                <a:spcPts val="700"/>
              </a:spcBef>
              <a:spcAft>
                <a:spcPts val="0"/>
              </a:spcAft>
              <a:buClr>
                <a:srgbClr val="474A55"/>
              </a:buClr>
              <a:buSzPts val="1200"/>
              <a:buNone/>
              <a:defRPr b="1" sz="1200"/>
            </a:lvl8pPr>
            <a:lvl9pPr indent="-228600" lvl="8" marL="4114800" algn="l">
              <a:lnSpc>
                <a:spcPct val="111000"/>
              </a:lnSpc>
              <a:spcBef>
                <a:spcPts val="700"/>
              </a:spcBef>
              <a:spcAft>
                <a:spcPts val="0"/>
              </a:spcAft>
              <a:buClr>
                <a:srgbClr val="474A55"/>
              </a:buClr>
              <a:buSzPts val="1200"/>
              <a:buNone/>
              <a:defRPr b="1" sz="1200"/>
            </a:lvl9pPr>
          </a:lstStyle>
          <a:p/>
        </p:txBody>
      </p:sp>
      <p:sp>
        <p:nvSpPr>
          <p:cNvPr id="46" name="Google Shape;46;p5"/>
          <p:cNvSpPr txBox="1"/>
          <p:nvPr>
            <p:ph idx="4" type="body"/>
          </p:nvPr>
        </p:nvSpPr>
        <p:spPr>
          <a:xfrm>
            <a:off x="5657813" y="2487479"/>
            <a:ext cx="3120300" cy="2084400"/>
          </a:xfrm>
          <a:prstGeom prst="rect">
            <a:avLst/>
          </a:prstGeom>
          <a:noFill/>
          <a:ln>
            <a:noFill/>
          </a:ln>
        </p:spPr>
        <p:txBody>
          <a:bodyPr anchorCtr="0" anchor="t" bIns="34275" lIns="68575" spcFirstLastPara="1" rIns="68575" wrap="square" tIns="34275"/>
          <a:lstStyle>
            <a:lvl1pPr indent="-317500" lvl="0" marL="457200" algn="l">
              <a:lnSpc>
                <a:spcPct val="111000"/>
              </a:lnSpc>
              <a:spcBef>
                <a:spcPts val="700"/>
              </a:spcBef>
              <a:spcAft>
                <a:spcPts val="0"/>
              </a:spcAft>
              <a:buClr>
                <a:srgbClr val="464B56"/>
              </a:buClr>
              <a:buSzPts val="1400"/>
              <a:buChar char="–"/>
              <a:defRPr/>
            </a:lvl1pPr>
            <a:lvl2pPr indent="-317500" lvl="1" marL="914400" algn="l">
              <a:lnSpc>
                <a:spcPct val="111000"/>
              </a:lnSpc>
              <a:spcBef>
                <a:spcPts val="700"/>
              </a:spcBef>
              <a:spcAft>
                <a:spcPts val="0"/>
              </a:spcAft>
              <a:buClr>
                <a:srgbClr val="464B56"/>
              </a:buClr>
              <a:buSzPts val="1400"/>
              <a:buChar char="–"/>
              <a:defRPr/>
            </a:lvl2pPr>
            <a:lvl3pPr indent="-317500" lvl="2" marL="1371600" algn="l">
              <a:lnSpc>
                <a:spcPct val="111000"/>
              </a:lnSpc>
              <a:spcBef>
                <a:spcPts val="700"/>
              </a:spcBef>
              <a:spcAft>
                <a:spcPts val="0"/>
              </a:spcAft>
              <a:buClr>
                <a:srgbClr val="464B56"/>
              </a:buClr>
              <a:buSzPts val="1400"/>
              <a:buChar char="–"/>
              <a:defRPr/>
            </a:lvl3pPr>
            <a:lvl4pPr indent="-317500" lvl="3" marL="1828800" algn="l">
              <a:lnSpc>
                <a:spcPct val="111000"/>
              </a:lnSpc>
              <a:spcBef>
                <a:spcPts val="700"/>
              </a:spcBef>
              <a:spcAft>
                <a:spcPts val="0"/>
              </a:spcAft>
              <a:buClr>
                <a:srgbClr val="464B56"/>
              </a:buClr>
              <a:buSzPts val="1400"/>
              <a:buChar char="–"/>
              <a:defRPr/>
            </a:lvl4pPr>
            <a:lvl5pPr indent="-317500" lvl="4" marL="2286000" algn="l">
              <a:lnSpc>
                <a:spcPct val="111000"/>
              </a:lnSpc>
              <a:spcBef>
                <a:spcPts val="700"/>
              </a:spcBef>
              <a:spcAft>
                <a:spcPts val="0"/>
              </a:spcAft>
              <a:buClr>
                <a:srgbClr val="464B56"/>
              </a:buClr>
              <a:buSzPts val="1400"/>
              <a:buChar char="–"/>
              <a:defRPr/>
            </a:lvl5pPr>
            <a:lvl6pPr indent="-317500" lvl="5" marL="2743200" algn="l">
              <a:lnSpc>
                <a:spcPct val="111000"/>
              </a:lnSpc>
              <a:spcBef>
                <a:spcPts val="700"/>
              </a:spcBef>
              <a:spcAft>
                <a:spcPts val="0"/>
              </a:spcAft>
              <a:buClr>
                <a:srgbClr val="474A55"/>
              </a:buClr>
              <a:buSzPts val="1400"/>
              <a:buChar char="–"/>
              <a:defRPr/>
            </a:lvl6pPr>
            <a:lvl7pPr indent="-317500" lvl="6" marL="3200400" algn="l">
              <a:lnSpc>
                <a:spcPct val="111000"/>
              </a:lnSpc>
              <a:spcBef>
                <a:spcPts val="700"/>
              </a:spcBef>
              <a:spcAft>
                <a:spcPts val="0"/>
              </a:spcAft>
              <a:buClr>
                <a:srgbClr val="474A55"/>
              </a:buClr>
              <a:buSzPts val="1400"/>
              <a:buChar char="–"/>
              <a:defRPr/>
            </a:lvl7pPr>
            <a:lvl8pPr indent="-317500" lvl="7" marL="3657600" algn="l">
              <a:lnSpc>
                <a:spcPct val="111000"/>
              </a:lnSpc>
              <a:spcBef>
                <a:spcPts val="700"/>
              </a:spcBef>
              <a:spcAft>
                <a:spcPts val="0"/>
              </a:spcAft>
              <a:buClr>
                <a:srgbClr val="474A55"/>
              </a:buClr>
              <a:buSzPts val="1400"/>
              <a:buChar char="–"/>
              <a:defRPr/>
            </a:lvl8pPr>
            <a:lvl9pPr indent="-317500" lvl="8" marL="4114800" algn="l">
              <a:lnSpc>
                <a:spcPct val="111000"/>
              </a:lnSpc>
              <a:spcBef>
                <a:spcPts val="700"/>
              </a:spcBef>
              <a:spcAft>
                <a:spcPts val="0"/>
              </a:spcAft>
              <a:buClr>
                <a:srgbClr val="474A55"/>
              </a:buClr>
              <a:buSzPts val="1400"/>
              <a:buChar char="–"/>
              <a:defRPr/>
            </a:lvl9pPr>
          </a:lstStyle>
          <a:p/>
        </p:txBody>
      </p:sp>
      <p:sp>
        <p:nvSpPr>
          <p:cNvPr id="47" name="Google Shape;47;p5"/>
          <p:cNvSpPr txBox="1"/>
          <p:nvPr>
            <p:ph idx="10" type="dt"/>
          </p:nvPr>
        </p:nvSpPr>
        <p:spPr>
          <a:xfrm>
            <a:off x="6720803" y="4722461"/>
            <a:ext cx="2057400" cy="273900"/>
          </a:xfrm>
          <a:prstGeom prst="rect">
            <a:avLst/>
          </a:prstGeom>
          <a:noFill/>
          <a:ln>
            <a:noFill/>
          </a:ln>
        </p:spPr>
        <p:txBody>
          <a:bodyPr anchorCtr="0" anchor="ctr" bIns="34275" lIns="68575" spcFirstLastPara="1" rIns="68575" wrap="square" tIns="34275"/>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Google Shape;48;p5"/>
          <p:cNvSpPr txBox="1"/>
          <p:nvPr>
            <p:ph idx="11" type="ftr"/>
          </p:nvPr>
        </p:nvSpPr>
        <p:spPr>
          <a:xfrm>
            <a:off x="2200274" y="4722461"/>
            <a:ext cx="4250400" cy="273900"/>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Google Shape;49;p5"/>
          <p:cNvSpPr txBox="1"/>
          <p:nvPr>
            <p:ph idx="12" type="sldNum"/>
          </p:nvPr>
        </p:nvSpPr>
        <p:spPr>
          <a:xfrm>
            <a:off x="384749" y="542496"/>
            <a:ext cx="1413300" cy="4533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accent1"/>
        </a:solidFill>
      </p:bgPr>
    </p:bg>
    <p:spTree>
      <p:nvGrpSpPr>
        <p:cNvPr id="50" name="Shape 50"/>
        <p:cNvGrpSpPr/>
        <p:nvPr/>
      </p:nvGrpSpPr>
      <p:grpSpPr>
        <a:xfrm>
          <a:off x="0" y="0"/>
          <a:ext cx="0" cy="0"/>
          <a:chOff x="0" y="0"/>
          <a:chExt cx="0" cy="0"/>
        </a:xfrm>
      </p:grpSpPr>
      <p:sp>
        <p:nvSpPr>
          <p:cNvPr id="51" name="Google Shape;51;p6" title="Feather Background"/>
          <p:cNvSpPr/>
          <p:nvPr/>
        </p:nvSpPr>
        <p:spPr>
          <a:xfrm>
            <a:off x="0" y="-3509"/>
            <a:ext cx="9150466" cy="5147010"/>
          </a:xfrm>
          <a:custGeom>
            <a:rect b="b" l="l" r="r" t="t"/>
            <a:pathLst>
              <a:path extrusionOk="0" h="2161" w="3845">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rgbClr val="474A55"/>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52" name="Google Shape;52;p6" title="Text Container Shape"/>
          <p:cNvGrpSpPr/>
          <p:nvPr/>
        </p:nvGrpSpPr>
        <p:grpSpPr>
          <a:xfrm>
            <a:off x="1839516" y="946547"/>
            <a:ext cx="5464969" cy="3250406"/>
            <a:chOff x="2452688" y="1262063"/>
            <a:chExt cx="7286625" cy="4333875"/>
          </a:xfrm>
        </p:grpSpPr>
        <p:sp>
          <p:nvSpPr>
            <p:cNvPr id="53" name="Google Shape;53;p6"/>
            <p:cNvSpPr/>
            <p:nvPr/>
          </p:nvSpPr>
          <p:spPr>
            <a:xfrm>
              <a:off x="2452688" y="1262063"/>
              <a:ext cx="7286625" cy="4333875"/>
            </a:xfrm>
            <a:custGeom>
              <a:rect b="b" l="l" r="r" t="t"/>
              <a:pathLst>
                <a:path extrusionOk="0" h="2730" w="459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lt2"/>
            </a:solidFill>
            <a:ln>
              <a:noFill/>
            </a:ln>
          </p:spPr>
        </p:sp>
        <p:sp>
          <p:nvSpPr>
            <p:cNvPr id="54" name="Google Shape;54;p6"/>
            <p:cNvSpPr/>
            <p:nvPr/>
          </p:nvSpPr>
          <p:spPr>
            <a:xfrm>
              <a:off x="2643188" y="1452563"/>
              <a:ext cx="6905625" cy="3952875"/>
            </a:xfrm>
            <a:custGeom>
              <a:rect b="b" l="l" r="r" t="t"/>
              <a:pathLst>
                <a:path extrusionOk="0" h="2490" w="435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a:noFill/>
            </a:ln>
          </p:spPr>
        </p:sp>
        <p:cxnSp>
          <p:nvCxnSpPr>
            <p:cNvPr id="55" name="Google Shape;55;p6"/>
            <p:cNvCxnSpPr/>
            <p:nvPr/>
          </p:nvCxnSpPr>
          <p:spPr>
            <a:xfrm>
              <a:off x="5410200" y="3862794"/>
              <a:ext cx="1371600" cy="0"/>
            </a:xfrm>
            <a:prstGeom prst="straightConnector1">
              <a:avLst/>
            </a:prstGeom>
            <a:noFill/>
            <a:ln cap="flat" cmpd="sng" w="38100">
              <a:solidFill>
                <a:schemeClr val="accent1"/>
              </a:solidFill>
              <a:prstDash val="solid"/>
              <a:round/>
              <a:headEnd len="sm" w="sm" type="none"/>
              <a:tailEnd len="sm" w="sm" type="none"/>
            </a:ln>
          </p:spPr>
        </p:cxnSp>
      </p:grpSp>
      <p:sp>
        <p:nvSpPr>
          <p:cNvPr id="56" name="Google Shape;56;p6"/>
          <p:cNvSpPr txBox="1"/>
          <p:nvPr>
            <p:ph idx="10" type="dt"/>
          </p:nvPr>
        </p:nvSpPr>
        <p:spPr>
          <a:xfrm>
            <a:off x="6738557" y="4722548"/>
            <a:ext cx="2057400" cy="273900"/>
          </a:xfrm>
          <a:prstGeom prst="rect">
            <a:avLst/>
          </a:prstGeom>
          <a:noFill/>
          <a:ln>
            <a:noFill/>
          </a:ln>
        </p:spPr>
        <p:txBody>
          <a:bodyPr anchorCtr="0" anchor="ctr" bIns="34275" lIns="68575" spcFirstLastPara="1" rIns="68575" wrap="square" tIns="34275"/>
          <a:lstStyle>
            <a:lvl1pPr lvl="0" algn="r">
              <a:spcBef>
                <a:spcPts val="0"/>
              </a:spcBef>
              <a:spcAft>
                <a:spcPts val="0"/>
              </a:spcAft>
              <a:buSzPts val="1100"/>
              <a:buNone/>
              <a:defRPr>
                <a:solidFill>
                  <a:schemeClr val="lt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7" name="Google Shape;57;p6"/>
          <p:cNvSpPr txBox="1"/>
          <p:nvPr>
            <p:ph idx="11" type="ftr"/>
          </p:nvPr>
        </p:nvSpPr>
        <p:spPr>
          <a:xfrm>
            <a:off x="3030683" y="4722548"/>
            <a:ext cx="3086100" cy="273900"/>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solidFill>
                  <a:schemeClr val="lt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8" name="Google Shape;58;p6"/>
          <p:cNvSpPr txBox="1"/>
          <p:nvPr>
            <p:ph idx="12" type="sldNum"/>
          </p:nvPr>
        </p:nvSpPr>
        <p:spPr>
          <a:xfrm>
            <a:off x="348057" y="4722548"/>
            <a:ext cx="2086200" cy="273900"/>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sz="900">
                <a:solidFill>
                  <a:schemeClr val="lt2"/>
                </a:solidFill>
                <a:latin typeface="Century Schoolbook"/>
                <a:ea typeface="Century Schoolbook"/>
                <a:cs typeface="Century Schoolbook"/>
                <a:sym typeface="Century Schoolbook"/>
              </a:defRPr>
            </a:lvl1pPr>
            <a:lvl2pPr indent="0" lvl="1" marL="0" algn="l">
              <a:spcBef>
                <a:spcPts val="0"/>
              </a:spcBef>
              <a:buNone/>
              <a:defRPr sz="900">
                <a:solidFill>
                  <a:schemeClr val="lt2"/>
                </a:solidFill>
                <a:latin typeface="Century Schoolbook"/>
                <a:ea typeface="Century Schoolbook"/>
                <a:cs typeface="Century Schoolbook"/>
                <a:sym typeface="Century Schoolbook"/>
              </a:defRPr>
            </a:lvl2pPr>
            <a:lvl3pPr indent="0" lvl="2" marL="0" algn="l">
              <a:spcBef>
                <a:spcPts val="0"/>
              </a:spcBef>
              <a:buNone/>
              <a:defRPr sz="900">
                <a:solidFill>
                  <a:schemeClr val="lt2"/>
                </a:solidFill>
                <a:latin typeface="Century Schoolbook"/>
                <a:ea typeface="Century Schoolbook"/>
                <a:cs typeface="Century Schoolbook"/>
                <a:sym typeface="Century Schoolbook"/>
              </a:defRPr>
            </a:lvl3pPr>
            <a:lvl4pPr indent="0" lvl="3" marL="0" algn="l">
              <a:spcBef>
                <a:spcPts val="0"/>
              </a:spcBef>
              <a:buNone/>
              <a:defRPr sz="900">
                <a:solidFill>
                  <a:schemeClr val="lt2"/>
                </a:solidFill>
                <a:latin typeface="Century Schoolbook"/>
                <a:ea typeface="Century Schoolbook"/>
                <a:cs typeface="Century Schoolbook"/>
                <a:sym typeface="Century Schoolbook"/>
              </a:defRPr>
            </a:lvl4pPr>
            <a:lvl5pPr indent="0" lvl="4" marL="0" algn="l">
              <a:spcBef>
                <a:spcPts val="0"/>
              </a:spcBef>
              <a:buNone/>
              <a:defRPr sz="900">
                <a:solidFill>
                  <a:schemeClr val="lt2"/>
                </a:solidFill>
                <a:latin typeface="Century Schoolbook"/>
                <a:ea typeface="Century Schoolbook"/>
                <a:cs typeface="Century Schoolbook"/>
                <a:sym typeface="Century Schoolbook"/>
              </a:defRPr>
            </a:lvl5pPr>
            <a:lvl6pPr indent="0" lvl="5" marL="0" algn="l">
              <a:spcBef>
                <a:spcPts val="0"/>
              </a:spcBef>
              <a:buNone/>
              <a:defRPr sz="900">
                <a:solidFill>
                  <a:schemeClr val="lt2"/>
                </a:solidFill>
                <a:latin typeface="Century Schoolbook"/>
                <a:ea typeface="Century Schoolbook"/>
                <a:cs typeface="Century Schoolbook"/>
                <a:sym typeface="Century Schoolbook"/>
              </a:defRPr>
            </a:lvl6pPr>
            <a:lvl7pPr indent="0" lvl="6" marL="0" algn="l">
              <a:spcBef>
                <a:spcPts val="0"/>
              </a:spcBef>
              <a:buNone/>
              <a:defRPr sz="900">
                <a:solidFill>
                  <a:schemeClr val="lt2"/>
                </a:solidFill>
                <a:latin typeface="Century Schoolbook"/>
                <a:ea typeface="Century Schoolbook"/>
                <a:cs typeface="Century Schoolbook"/>
                <a:sym typeface="Century Schoolbook"/>
              </a:defRPr>
            </a:lvl7pPr>
            <a:lvl8pPr indent="0" lvl="7" marL="0" algn="l">
              <a:spcBef>
                <a:spcPts val="0"/>
              </a:spcBef>
              <a:buNone/>
              <a:defRPr sz="900">
                <a:solidFill>
                  <a:schemeClr val="lt2"/>
                </a:solidFill>
                <a:latin typeface="Century Schoolbook"/>
                <a:ea typeface="Century Schoolbook"/>
                <a:cs typeface="Century Schoolbook"/>
                <a:sym typeface="Century Schoolbook"/>
              </a:defRPr>
            </a:lvl8pPr>
            <a:lvl9pPr indent="0" lvl="8" marL="0" algn="l">
              <a:spcBef>
                <a:spcPts val="0"/>
              </a:spcBef>
              <a:buNone/>
              <a:defRPr sz="900">
                <a:solidFill>
                  <a:schemeClr val="lt2"/>
                </a:solidFill>
                <a:latin typeface="Century Schoolbook"/>
                <a:ea typeface="Century Schoolbook"/>
                <a:cs typeface="Century Schoolbook"/>
                <a:sym typeface="Century Schoolbook"/>
              </a:defRPr>
            </a:lvl9pPr>
          </a:lstStyle>
          <a:p>
            <a:pPr indent="0" lvl="0" marL="0" rtl="0" algn="l">
              <a:spcBef>
                <a:spcPts val="0"/>
              </a:spcBef>
              <a:spcAft>
                <a:spcPts val="0"/>
              </a:spcAft>
              <a:buNone/>
            </a:pPr>
            <a:fld id="{00000000-1234-1234-1234-123412341234}" type="slidenum">
              <a:rPr lang="en"/>
              <a:t>‹#›</a:t>
            </a:fld>
            <a:endParaRPr/>
          </a:p>
        </p:txBody>
      </p:sp>
      <p:sp>
        <p:nvSpPr>
          <p:cNvPr id="59" name="Google Shape;59;p6"/>
          <p:cNvSpPr txBox="1"/>
          <p:nvPr>
            <p:ph type="title"/>
          </p:nvPr>
        </p:nvSpPr>
        <p:spPr>
          <a:xfrm>
            <a:off x="2371726" y="1372934"/>
            <a:ext cx="4394700" cy="1381200"/>
          </a:xfrm>
          <a:prstGeom prst="rect">
            <a:avLst/>
          </a:prstGeom>
          <a:noFill/>
          <a:ln>
            <a:noFill/>
          </a:ln>
        </p:spPr>
        <p:txBody>
          <a:bodyPr anchorCtr="0" anchor="t" bIns="34275" lIns="68575" spcFirstLastPara="1" rIns="68575" wrap="square" tIns="34275"/>
          <a:lstStyle>
            <a:lvl1pPr lvl="0" algn="ctr">
              <a:lnSpc>
                <a:spcPct val="105000"/>
              </a:lnSpc>
              <a:spcBef>
                <a:spcPts val="0"/>
              </a:spcBef>
              <a:spcAft>
                <a:spcPts val="0"/>
              </a:spcAft>
              <a:buClr>
                <a:srgbClr val="464B56"/>
              </a:buClr>
              <a:buSzPts val="2900"/>
              <a:buFont typeface="Century Schoolbook"/>
              <a:buNone/>
              <a:defRPr sz="2900">
                <a:solidFill>
                  <a:srgbClr val="464B56"/>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0" name="Google Shape;60;p6"/>
          <p:cNvSpPr txBox="1"/>
          <p:nvPr>
            <p:ph idx="1" type="body"/>
          </p:nvPr>
        </p:nvSpPr>
        <p:spPr>
          <a:xfrm>
            <a:off x="2860938" y="3132098"/>
            <a:ext cx="3424800" cy="779100"/>
          </a:xfrm>
          <a:prstGeom prst="rect">
            <a:avLst/>
          </a:prstGeom>
          <a:noFill/>
          <a:ln>
            <a:noFill/>
          </a:ln>
        </p:spPr>
        <p:txBody>
          <a:bodyPr anchorCtr="0" anchor="t" bIns="34275" lIns="68575" spcFirstLastPara="1" rIns="68575" wrap="square" tIns="34275"/>
          <a:lstStyle>
            <a:lvl1pPr indent="-228600" lvl="0" marL="457200" algn="ctr">
              <a:lnSpc>
                <a:spcPct val="130000"/>
              </a:lnSpc>
              <a:spcBef>
                <a:spcPts val="0"/>
              </a:spcBef>
              <a:spcAft>
                <a:spcPts val="0"/>
              </a:spcAft>
              <a:buClr>
                <a:srgbClr val="464B56"/>
              </a:buClr>
              <a:buSzPts val="1500"/>
              <a:buNone/>
              <a:defRPr sz="1500">
                <a:solidFill>
                  <a:srgbClr val="464B56"/>
                </a:solidFill>
              </a:defRPr>
            </a:lvl1pPr>
            <a:lvl2pPr indent="-228600" lvl="1" marL="914400" algn="l">
              <a:lnSpc>
                <a:spcPct val="111000"/>
              </a:lnSpc>
              <a:spcBef>
                <a:spcPts val="700"/>
              </a:spcBef>
              <a:spcAft>
                <a:spcPts val="0"/>
              </a:spcAft>
              <a:buClr>
                <a:srgbClr val="888888"/>
              </a:buClr>
              <a:buSzPts val="1500"/>
              <a:buNone/>
              <a:defRPr sz="1500">
                <a:solidFill>
                  <a:srgbClr val="888888"/>
                </a:solidFill>
              </a:defRPr>
            </a:lvl2pPr>
            <a:lvl3pPr indent="-228600" lvl="2" marL="1371600" algn="l">
              <a:lnSpc>
                <a:spcPct val="111000"/>
              </a:lnSpc>
              <a:spcBef>
                <a:spcPts val="700"/>
              </a:spcBef>
              <a:spcAft>
                <a:spcPts val="0"/>
              </a:spcAft>
              <a:buClr>
                <a:srgbClr val="888888"/>
              </a:buClr>
              <a:buSzPts val="1400"/>
              <a:buNone/>
              <a:defRPr sz="1400">
                <a:solidFill>
                  <a:srgbClr val="888888"/>
                </a:solidFill>
              </a:defRPr>
            </a:lvl3pPr>
            <a:lvl4pPr indent="-228600" lvl="3" marL="1828800" algn="l">
              <a:lnSpc>
                <a:spcPct val="111000"/>
              </a:lnSpc>
              <a:spcBef>
                <a:spcPts val="700"/>
              </a:spcBef>
              <a:spcAft>
                <a:spcPts val="0"/>
              </a:spcAft>
              <a:buClr>
                <a:srgbClr val="888888"/>
              </a:buClr>
              <a:buSzPts val="1200"/>
              <a:buNone/>
              <a:defRPr sz="1200">
                <a:solidFill>
                  <a:srgbClr val="888888"/>
                </a:solidFill>
              </a:defRPr>
            </a:lvl4pPr>
            <a:lvl5pPr indent="-228600" lvl="4" marL="2286000" algn="l">
              <a:lnSpc>
                <a:spcPct val="111000"/>
              </a:lnSpc>
              <a:spcBef>
                <a:spcPts val="700"/>
              </a:spcBef>
              <a:spcAft>
                <a:spcPts val="0"/>
              </a:spcAft>
              <a:buClr>
                <a:srgbClr val="888888"/>
              </a:buClr>
              <a:buSzPts val="1200"/>
              <a:buNone/>
              <a:defRPr sz="1200">
                <a:solidFill>
                  <a:srgbClr val="888888"/>
                </a:solidFill>
              </a:defRPr>
            </a:lvl5pPr>
            <a:lvl6pPr indent="-228600" lvl="5" marL="2743200" algn="l">
              <a:lnSpc>
                <a:spcPct val="111000"/>
              </a:lnSpc>
              <a:spcBef>
                <a:spcPts val="700"/>
              </a:spcBef>
              <a:spcAft>
                <a:spcPts val="0"/>
              </a:spcAft>
              <a:buClr>
                <a:srgbClr val="888888"/>
              </a:buClr>
              <a:buSzPts val="1200"/>
              <a:buNone/>
              <a:defRPr sz="1200">
                <a:solidFill>
                  <a:srgbClr val="888888"/>
                </a:solidFill>
              </a:defRPr>
            </a:lvl6pPr>
            <a:lvl7pPr indent="-228600" lvl="6" marL="3200400" algn="l">
              <a:lnSpc>
                <a:spcPct val="111000"/>
              </a:lnSpc>
              <a:spcBef>
                <a:spcPts val="700"/>
              </a:spcBef>
              <a:spcAft>
                <a:spcPts val="0"/>
              </a:spcAft>
              <a:buClr>
                <a:srgbClr val="888888"/>
              </a:buClr>
              <a:buSzPts val="1200"/>
              <a:buNone/>
              <a:defRPr sz="1200">
                <a:solidFill>
                  <a:srgbClr val="888888"/>
                </a:solidFill>
              </a:defRPr>
            </a:lvl7pPr>
            <a:lvl8pPr indent="-228600" lvl="7" marL="3657600" algn="l">
              <a:lnSpc>
                <a:spcPct val="111000"/>
              </a:lnSpc>
              <a:spcBef>
                <a:spcPts val="700"/>
              </a:spcBef>
              <a:spcAft>
                <a:spcPts val="0"/>
              </a:spcAft>
              <a:buClr>
                <a:srgbClr val="888888"/>
              </a:buClr>
              <a:buSzPts val="1200"/>
              <a:buNone/>
              <a:defRPr sz="1200">
                <a:solidFill>
                  <a:srgbClr val="888888"/>
                </a:solidFill>
              </a:defRPr>
            </a:lvl8pPr>
            <a:lvl9pPr indent="-228600" lvl="8" marL="4114800" algn="l">
              <a:lnSpc>
                <a:spcPct val="111000"/>
              </a:lnSpc>
              <a:spcBef>
                <a:spcPts val="7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1" name="Shape 61"/>
        <p:cNvGrpSpPr/>
        <p:nvPr/>
      </p:nvGrpSpPr>
      <p:grpSpPr>
        <a:xfrm>
          <a:off x="0" y="0"/>
          <a:ext cx="0" cy="0"/>
          <a:chOff x="0" y="0"/>
          <a:chExt cx="0" cy="0"/>
        </a:xfrm>
      </p:grpSpPr>
      <p:sp>
        <p:nvSpPr>
          <p:cNvPr id="62" name="Google Shape;62;p7"/>
          <p:cNvSpPr txBox="1"/>
          <p:nvPr>
            <p:ph type="title"/>
          </p:nvPr>
        </p:nvSpPr>
        <p:spPr>
          <a:xfrm>
            <a:off x="2200275" y="426259"/>
            <a:ext cx="6577800" cy="1170600"/>
          </a:xfrm>
          <a:prstGeom prst="rect">
            <a:avLst/>
          </a:prstGeom>
          <a:noFill/>
          <a:ln>
            <a:noFill/>
          </a:ln>
        </p:spPr>
        <p:txBody>
          <a:bodyPr anchorCtr="0" anchor="t" bIns="34275" lIns="68575" spcFirstLastPara="1" rIns="68575" wrap="square" tIns="34275"/>
          <a:lstStyle>
            <a:lvl1pPr lvl="0" algn="l">
              <a:lnSpc>
                <a:spcPct val="99000"/>
              </a:lnSpc>
              <a:spcBef>
                <a:spcPts val="0"/>
              </a:spcBef>
              <a:spcAft>
                <a:spcPts val="0"/>
              </a:spcAft>
              <a:buClr>
                <a:srgbClr val="464B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Google Shape;63;p7"/>
          <p:cNvSpPr txBox="1"/>
          <p:nvPr>
            <p:ph idx="1" type="body"/>
          </p:nvPr>
        </p:nvSpPr>
        <p:spPr>
          <a:xfrm>
            <a:off x="2200274" y="1828799"/>
            <a:ext cx="3120300" cy="2743200"/>
          </a:xfrm>
          <a:prstGeom prst="rect">
            <a:avLst/>
          </a:prstGeom>
          <a:noFill/>
          <a:ln>
            <a:noFill/>
          </a:ln>
        </p:spPr>
        <p:txBody>
          <a:bodyPr anchorCtr="0" anchor="t" bIns="34275" lIns="68575" spcFirstLastPara="1" rIns="68575" wrap="square" tIns="34275"/>
          <a:lstStyle>
            <a:lvl1pPr indent="-317500" lvl="0" marL="457200" algn="l">
              <a:lnSpc>
                <a:spcPct val="111000"/>
              </a:lnSpc>
              <a:spcBef>
                <a:spcPts val="700"/>
              </a:spcBef>
              <a:spcAft>
                <a:spcPts val="0"/>
              </a:spcAft>
              <a:buClr>
                <a:srgbClr val="464B56"/>
              </a:buClr>
              <a:buSzPts val="1400"/>
              <a:buChar char="–"/>
              <a:defRPr/>
            </a:lvl1pPr>
            <a:lvl2pPr indent="-317500" lvl="1" marL="914400" algn="l">
              <a:lnSpc>
                <a:spcPct val="111000"/>
              </a:lnSpc>
              <a:spcBef>
                <a:spcPts val="700"/>
              </a:spcBef>
              <a:spcAft>
                <a:spcPts val="0"/>
              </a:spcAft>
              <a:buClr>
                <a:srgbClr val="464B56"/>
              </a:buClr>
              <a:buSzPts val="1400"/>
              <a:buChar char="–"/>
              <a:defRPr/>
            </a:lvl2pPr>
            <a:lvl3pPr indent="-317500" lvl="2" marL="1371600" algn="l">
              <a:lnSpc>
                <a:spcPct val="111000"/>
              </a:lnSpc>
              <a:spcBef>
                <a:spcPts val="700"/>
              </a:spcBef>
              <a:spcAft>
                <a:spcPts val="0"/>
              </a:spcAft>
              <a:buClr>
                <a:srgbClr val="464B56"/>
              </a:buClr>
              <a:buSzPts val="1400"/>
              <a:buChar char="–"/>
              <a:defRPr/>
            </a:lvl3pPr>
            <a:lvl4pPr indent="-317500" lvl="3" marL="1828800" algn="l">
              <a:lnSpc>
                <a:spcPct val="111000"/>
              </a:lnSpc>
              <a:spcBef>
                <a:spcPts val="700"/>
              </a:spcBef>
              <a:spcAft>
                <a:spcPts val="0"/>
              </a:spcAft>
              <a:buClr>
                <a:srgbClr val="464B56"/>
              </a:buClr>
              <a:buSzPts val="1400"/>
              <a:buChar char="–"/>
              <a:defRPr/>
            </a:lvl4pPr>
            <a:lvl5pPr indent="-317500" lvl="4" marL="2286000" algn="l">
              <a:lnSpc>
                <a:spcPct val="111000"/>
              </a:lnSpc>
              <a:spcBef>
                <a:spcPts val="700"/>
              </a:spcBef>
              <a:spcAft>
                <a:spcPts val="0"/>
              </a:spcAft>
              <a:buClr>
                <a:srgbClr val="464B56"/>
              </a:buClr>
              <a:buSzPts val="1400"/>
              <a:buChar char="–"/>
              <a:defRPr/>
            </a:lvl5pPr>
            <a:lvl6pPr indent="-317500" lvl="5" marL="2743200" algn="l">
              <a:lnSpc>
                <a:spcPct val="111000"/>
              </a:lnSpc>
              <a:spcBef>
                <a:spcPts val="700"/>
              </a:spcBef>
              <a:spcAft>
                <a:spcPts val="0"/>
              </a:spcAft>
              <a:buClr>
                <a:srgbClr val="474A55"/>
              </a:buClr>
              <a:buSzPts val="1400"/>
              <a:buChar char="–"/>
              <a:defRPr/>
            </a:lvl6pPr>
            <a:lvl7pPr indent="-317500" lvl="6" marL="3200400" algn="l">
              <a:lnSpc>
                <a:spcPct val="111000"/>
              </a:lnSpc>
              <a:spcBef>
                <a:spcPts val="700"/>
              </a:spcBef>
              <a:spcAft>
                <a:spcPts val="0"/>
              </a:spcAft>
              <a:buClr>
                <a:srgbClr val="474A55"/>
              </a:buClr>
              <a:buSzPts val="1400"/>
              <a:buChar char="–"/>
              <a:defRPr/>
            </a:lvl7pPr>
            <a:lvl8pPr indent="-317500" lvl="7" marL="3657600" algn="l">
              <a:lnSpc>
                <a:spcPct val="111000"/>
              </a:lnSpc>
              <a:spcBef>
                <a:spcPts val="700"/>
              </a:spcBef>
              <a:spcAft>
                <a:spcPts val="0"/>
              </a:spcAft>
              <a:buClr>
                <a:srgbClr val="474A55"/>
              </a:buClr>
              <a:buSzPts val="1400"/>
              <a:buChar char="–"/>
              <a:defRPr/>
            </a:lvl8pPr>
            <a:lvl9pPr indent="-317500" lvl="8" marL="4114800" algn="l">
              <a:lnSpc>
                <a:spcPct val="111000"/>
              </a:lnSpc>
              <a:spcBef>
                <a:spcPts val="700"/>
              </a:spcBef>
              <a:spcAft>
                <a:spcPts val="0"/>
              </a:spcAft>
              <a:buClr>
                <a:srgbClr val="474A55"/>
              </a:buClr>
              <a:buSzPts val="1400"/>
              <a:buChar char="–"/>
              <a:defRPr/>
            </a:lvl9pPr>
          </a:lstStyle>
          <a:p/>
        </p:txBody>
      </p:sp>
      <p:sp>
        <p:nvSpPr>
          <p:cNvPr id="64" name="Google Shape;64;p7"/>
          <p:cNvSpPr txBox="1"/>
          <p:nvPr>
            <p:ph idx="2" type="body"/>
          </p:nvPr>
        </p:nvSpPr>
        <p:spPr>
          <a:xfrm>
            <a:off x="5657813" y="1828799"/>
            <a:ext cx="3120300" cy="2743200"/>
          </a:xfrm>
          <a:prstGeom prst="rect">
            <a:avLst/>
          </a:prstGeom>
          <a:noFill/>
          <a:ln>
            <a:noFill/>
          </a:ln>
        </p:spPr>
        <p:txBody>
          <a:bodyPr anchorCtr="0" anchor="t" bIns="34275" lIns="68575" spcFirstLastPara="1" rIns="68575" wrap="square" tIns="34275"/>
          <a:lstStyle>
            <a:lvl1pPr indent="-317500" lvl="0" marL="457200" algn="l">
              <a:lnSpc>
                <a:spcPct val="111000"/>
              </a:lnSpc>
              <a:spcBef>
                <a:spcPts val="700"/>
              </a:spcBef>
              <a:spcAft>
                <a:spcPts val="0"/>
              </a:spcAft>
              <a:buClr>
                <a:srgbClr val="464B56"/>
              </a:buClr>
              <a:buSzPts val="1400"/>
              <a:buChar char="–"/>
              <a:defRPr/>
            </a:lvl1pPr>
            <a:lvl2pPr indent="-317500" lvl="1" marL="914400" algn="l">
              <a:lnSpc>
                <a:spcPct val="111000"/>
              </a:lnSpc>
              <a:spcBef>
                <a:spcPts val="700"/>
              </a:spcBef>
              <a:spcAft>
                <a:spcPts val="0"/>
              </a:spcAft>
              <a:buClr>
                <a:srgbClr val="464B56"/>
              </a:buClr>
              <a:buSzPts val="1400"/>
              <a:buChar char="–"/>
              <a:defRPr/>
            </a:lvl2pPr>
            <a:lvl3pPr indent="-317500" lvl="2" marL="1371600" algn="l">
              <a:lnSpc>
                <a:spcPct val="111000"/>
              </a:lnSpc>
              <a:spcBef>
                <a:spcPts val="700"/>
              </a:spcBef>
              <a:spcAft>
                <a:spcPts val="0"/>
              </a:spcAft>
              <a:buClr>
                <a:srgbClr val="464B56"/>
              </a:buClr>
              <a:buSzPts val="1400"/>
              <a:buChar char="–"/>
              <a:defRPr/>
            </a:lvl3pPr>
            <a:lvl4pPr indent="-317500" lvl="3" marL="1828800" algn="l">
              <a:lnSpc>
                <a:spcPct val="111000"/>
              </a:lnSpc>
              <a:spcBef>
                <a:spcPts val="700"/>
              </a:spcBef>
              <a:spcAft>
                <a:spcPts val="0"/>
              </a:spcAft>
              <a:buClr>
                <a:srgbClr val="464B56"/>
              </a:buClr>
              <a:buSzPts val="1400"/>
              <a:buChar char="–"/>
              <a:defRPr/>
            </a:lvl4pPr>
            <a:lvl5pPr indent="-317500" lvl="4" marL="2286000" algn="l">
              <a:lnSpc>
                <a:spcPct val="111000"/>
              </a:lnSpc>
              <a:spcBef>
                <a:spcPts val="700"/>
              </a:spcBef>
              <a:spcAft>
                <a:spcPts val="0"/>
              </a:spcAft>
              <a:buClr>
                <a:srgbClr val="464B56"/>
              </a:buClr>
              <a:buSzPts val="1400"/>
              <a:buChar char="–"/>
              <a:defRPr/>
            </a:lvl5pPr>
            <a:lvl6pPr indent="-317500" lvl="5" marL="2743200" algn="l">
              <a:lnSpc>
                <a:spcPct val="111000"/>
              </a:lnSpc>
              <a:spcBef>
                <a:spcPts val="700"/>
              </a:spcBef>
              <a:spcAft>
                <a:spcPts val="0"/>
              </a:spcAft>
              <a:buClr>
                <a:srgbClr val="474A55"/>
              </a:buClr>
              <a:buSzPts val="1400"/>
              <a:buChar char="–"/>
              <a:defRPr/>
            </a:lvl6pPr>
            <a:lvl7pPr indent="-317500" lvl="6" marL="3200400" algn="l">
              <a:lnSpc>
                <a:spcPct val="111000"/>
              </a:lnSpc>
              <a:spcBef>
                <a:spcPts val="700"/>
              </a:spcBef>
              <a:spcAft>
                <a:spcPts val="0"/>
              </a:spcAft>
              <a:buClr>
                <a:srgbClr val="474A55"/>
              </a:buClr>
              <a:buSzPts val="1400"/>
              <a:buChar char="–"/>
              <a:defRPr/>
            </a:lvl7pPr>
            <a:lvl8pPr indent="-317500" lvl="7" marL="3657600" algn="l">
              <a:lnSpc>
                <a:spcPct val="111000"/>
              </a:lnSpc>
              <a:spcBef>
                <a:spcPts val="700"/>
              </a:spcBef>
              <a:spcAft>
                <a:spcPts val="0"/>
              </a:spcAft>
              <a:buClr>
                <a:srgbClr val="474A55"/>
              </a:buClr>
              <a:buSzPts val="1400"/>
              <a:buChar char="–"/>
              <a:defRPr/>
            </a:lvl8pPr>
            <a:lvl9pPr indent="-317500" lvl="8" marL="4114800" algn="l">
              <a:lnSpc>
                <a:spcPct val="111000"/>
              </a:lnSpc>
              <a:spcBef>
                <a:spcPts val="700"/>
              </a:spcBef>
              <a:spcAft>
                <a:spcPts val="0"/>
              </a:spcAft>
              <a:buClr>
                <a:srgbClr val="474A55"/>
              </a:buClr>
              <a:buSzPts val="1400"/>
              <a:buChar char="–"/>
              <a:defRPr/>
            </a:lvl9pPr>
          </a:lstStyle>
          <a:p/>
        </p:txBody>
      </p:sp>
      <p:sp>
        <p:nvSpPr>
          <p:cNvPr id="65" name="Google Shape;65;p7"/>
          <p:cNvSpPr txBox="1"/>
          <p:nvPr>
            <p:ph idx="10" type="dt"/>
          </p:nvPr>
        </p:nvSpPr>
        <p:spPr>
          <a:xfrm>
            <a:off x="6720803" y="4722461"/>
            <a:ext cx="2057400" cy="273900"/>
          </a:xfrm>
          <a:prstGeom prst="rect">
            <a:avLst/>
          </a:prstGeom>
          <a:noFill/>
          <a:ln>
            <a:noFill/>
          </a:ln>
        </p:spPr>
        <p:txBody>
          <a:bodyPr anchorCtr="0" anchor="ctr" bIns="34275" lIns="68575" spcFirstLastPara="1" rIns="68575" wrap="square" tIns="34275"/>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7"/>
          <p:cNvSpPr txBox="1"/>
          <p:nvPr>
            <p:ph idx="11" type="ftr"/>
          </p:nvPr>
        </p:nvSpPr>
        <p:spPr>
          <a:xfrm>
            <a:off x="2200274" y="4722461"/>
            <a:ext cx="4250400" cy="273900"/>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7"/>
          <p:cNvSpPr txBox="1"/>
          <p:nvPr>
            <p:ph idx="12" type="sldNum"/>
          </p:nvPr>
        </p:nvSpPr>
        <p:spPr>
          <a:xfrm>
            <a:off x="384749" y="542496"/>
            <a:ext cx="1413300" cy="4533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8" name="Shape 68"/>
        <p:cNvGrpSpPr/>
        <p:nvPr/>
      </p:nvGrpSpPr>
      <p:grpSpPr>
        <a:xfrm>
          <a:off x="0" y="0"/>
          <a:ext cx="0" cy="0"/>
          <a:chOff x="0" y="0"/>
          <a:chExt cx="0" cy="0"/>
        </a:xfrm>
      </p:grpSpPr>
      <p:sp>
        <p:nvSpPr>
          <p:cNvPr id="69" name="Google Shape;69;p8"/>
          <p:cNvSpPr txBox="1"/>
          <p:nvPr>
            <p:ph type="title"/>
          </p:nvPr>
        </p:nvSpPr>
        <p:spPr>
          <a:xfrm>
            <a:off x="2200275" y="426259"/>
            <a:ext cx="6577800" cy="1170600"/>
          </a:xfrm>
          <a:prstGeom prst="rect">
            <a:avLst/>
          </a:prstGeom>
          <a:noFill/>
          <a:ln>
            <a:noFill/>
          </a:ln>
        </p:spPr>
        <p:txBody>
          <a:bodyPr anchorCtr="0" anchor="t" bIns="34275" lIns="68575" spcFirstLastPara="1" rIns="68575" wrap="square" tIns="34275"/>
          <a:lstStyle>
            <a:lvl1pPr lvl="0" algn="l">
              <a:lnSpc>
                <a:spcPct val="99000"/>
              </a:lnSpc>
              <a:spcBef>
                <a:spcPts val="0"/>
              </a:spcBef>
              <a:spcAft>
                <a:spcPts val="0"/>
              </a:spcAft>
              <a:buClr>
                <a:srgbClr val="464B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8"/>
          <p:cNvSpPr txBox="1"/>
          <p:nvPr>
            <p:ph idx="10" type="dt"/>
          </p:nvPr>
        </p:nvSpPr>
        <p:spPr>
          <a:xfrm>
            <a:off x="6720803" y="4722461"/>
            <a:ext cx="2057400" cy="273900"/>
          </a:xfrm>
          <a:prstGeom prst="rect">
            <a:avLst/>
          </a:prstGeom>
          <a:noFill/>
          <a:ln>
            <a:noFill/>
          </a:ln>
        </p:spPr>
        <p:txBody>
          <a:bodyPr anchorCtr="0" anchor="ctr" bIns="34275" lIns="68575" spcFirstLastPara="1" rIns="68575" wrap="square" tIns="34275"/>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1" name="Google Shape;71;p8"/>
          <p:cNvSpPr txBox="1"/>
          <p:nvPr>
            <p:ph idx="11" type="ftr"/>
          </p:nvPr>
        </p:nvSpPr>
        <p:spPr>
          <a:xfrm>
            <a:off x="2200274" y="4722461"/>
            <a:ext cx="4250400" cy="273900"/>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Google Shape;72;p8"/>
          <p:cNvSpPr txBox="1"/>
          <p:nvPr>
            <p:ph idx="12" type="sldNum"/>
          </p:nvPr>
        </p:nvSpPr>
        <p:spPr>
          <a:xfrm>
            <a:off x="384749" y="542496"/>
            <a:ext cx="1413300" cy="4533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73" name="Shape 73"/>
        <p:cNvGrpSpPr/>
        <p:nvPr/>
      </p:nvGrpSpPr>
      <p:grpSpPr>
        <a:xfrm>
          <a:off x="0" y="0"/>
          <a:ext cx="0" cy="0"/>
          <a:chOff x="0" y="0"/>
          <a:chExt cx="0" cy="0"/>
        </a:xfrm>
      </p:grpSpPr>
      <p:sp>
        <p:nvSpPr>
          <p:cNvPr id="74" name="Google Shape;74;p9" title="Feather"/>
          <p:cNvSpPr/>
          <p:nvPr/>
        </p:nvSpPr>
        <p:spPr>
          <a:xfrm flipH="1" rot="2047336">
            <a:off x="6429343" y="340260"/>
            <a:ext cx="2557084" cy="4392971"/>
          </a:xfrm>
          <a:custGeom>
            <a:rect b="b" l="l" r="r" t="t"/>
            <a:pathLst>
              <a:path extrusionOk="0" h="1495" w="869">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D0CDBB">
              <a:alpha val="49803"/>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5" name="Google Shape;75;p9"/>
          <p:cNvSpPr txBox="1"/>
          <p:nvPr>
            <p:ph type="title"/>
          </p:nvPr>
        </p:nvSpPr>
        <p:spPr>
          <a:xfrm>
            <a:off x="6357366" y="1127930"/>
            <a:ext cx="2420700" cy="1266000"/>
          </a:xfrm>
          <a:prstGeom prst="rect">
            <a:avLst/>
          </a:prstGeom>
          <a:noFill/>
          <a:ln>
            <a:noFill/>
          </a:ln>
        </p:spPr>
        <p:txBody>
          <a:bodyPr anchorCtr="0" anchor="b" bIns="34275" lIns="68575" spcFirstLastPara="1" rIns="68575" wrap="square" tIns="34275"/>
          <a:lstStyle>
            <a:lvl1pPr lvl="0" algn="l">
              <a:lnSpc>
                <a:spcPct val="104000"/>
              </a:lnSpc>
              <a:spcBef>
                <a:spcPts val="0"/>
              </a:spcBef>
              <a:spcAft>
                <a:spcPts val="0"/>
              </a:spcAft>
              <a:buClr>
                <a:srgbClr val="464B56"/>
              </a:buClr>
              <a:buSzPts val="2600"/>
              <a:buFont typeface="Century Schoolbook"/>
              <a:buNone/>
              <a:defRPr sz="26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9"/>
          <p:cNvSpPr txBox="1"/>
          <p:nvPr>
            <p:ph idx="1" type="body"/>
          </p:nvPr>
        </p:nvSpPr>
        <p:spPr>
          <a:xfrm>
            <a:off x="365797" y="331061"/>
            <a:ext cx="5697900" cy="4240800"/>
          </a:xfrm>
          <a:prstGeom prst="rect">
            <a:avLst/>
          </a:prstGeom>
          <a:noFill/>
          <a:ln>
            <a:noFill/>
          </a:ln>
        </p:spPr>
        <p:txBody>
          <a:bodyPr anchorCtr="0" anchor="t" bIns="34275" lIns="68575" spcFirstLastPara="1" rIns="68575" wrap="square" tIns="34275"/>
          <a:lstStyle>
            <a:lvl1pPr indent="-323850" lvl="0" marL="457200" algn="l">
              <a:lnSpc>
                <a:spcPct val="111000"/>
              </a:lnSpc>
              <a:spcBef>
                <a:spcPts val="700"/>
              </a:spcBef>
              <a:spcAft>
                <a:spcPts val="0"/>
              </a:spcAft>
              <a:buClr>
                <a:srgbClr val="464B56"/>
              </a:buClr>
              <a:buSzPts val="1500"/>
              <a:buChar char="–"/>
              <a:defRPr sz="1500"/>
            </a:lvl1pPr>
            <a:lvl2pPr indent="-317500" lvl="1" marL="914400" algn="l">
              <a:lnSpc>
                <a:spcPct val="111000"/>
              </a:lnSpc>
              <a:spcBef>
                <a:spcPts val="700"/>
              </a:spcBef>
              <a:spcAft>
                <a:spcPts val="0"/>
              </a:spcAft>
              <a:buClr>
                <a:srgbClr val="464B56"/>
              </a:buClr>
              <a:buSzPts val="1400"/>
              <a:buChar char="–"/>
              <a:defRPr sz="1400"/>
            </a:lvl2pPr>
            <a:lvl3pPr indent="-304800" lvl="2" marL="1371600" algn="l">
              <a:lnSpc>
                <a:spcPct val="111000"/>
              </a:lnSpc>
              <a:spcBef>
                <a:spcPts val="700"/>
              </a:spcBef>
              <a:spcAft>
                <a:spcPts val="0"/>
              </a:spcAft>
              <a:buClr>
                <a:srgbClr val="464B56"/>
              </a:buClr>
              <a:buSzPts val="1200"/>
              <a:buChar char="–"/>
              <a:defRPr sz="1200"/>
            </a:lvl3pPr>
            <a:lvl4pPr indent="-298450" lvl="3" marL="1828800" algn="l">
              <a:lnSpc>
                <a:spcPct val="111000"/>
              </a:lnSpc>
              <a:spcBef>
                <a:spcPts val="700"/>
              </a:spcBef>
              <a:spcAft>
                <a:spcPts val="0"/>
              </a:spcAft>
              <a:buClr>
                <a:srgbClr val="464B56"/>
              </a:buClr>
              <a:buSzPts val="1100"/>
              <a:buChar char="–"/>
              <a:defRPr sz="1100"/>
            </a:lvl4pPr>
            <a:lvl5pPr indent="-298450" lvl="4" marL="2286000" algn="l">
              <a:lnSpc>
                <a:spcPct val="111000"/>
              </a:lnSpc>
              <a:spcBef>
                <a:spcPts val="700"/>
              </a:spcBef>
              <a:spcAft>
                <a:spcPts val="0"/>
              </a:spcAft>
              <a:buClr>
                <a:srgbClr val="464B56"/>
              </a:buClr>
              <a:buSzPts val="1100"/>
              <a:buChar char="–"/>
              <a:defRPr sz="1100"/>
            </a:lvl5pPr>
            <a:lvl6pPr indent="-298450" lvl="5" marL="2743200" algn="l">
              <a:lnSpc>
                <a:spcPct val="111000"/>
              </a:lnSpc>
              <a:spcBef>
                <a:spcPts val="700"/>
              </a:spcBef>
              <a:spcAft>
                <a:spcPts val="0"/>
              </a:spcAft>
              <a:buClr>
                <a:srgbClr val="474A55"/>
              </a:buClr>
              <a:buSzPts val="1100"/>
              <a:buChar char="–"/>
              <a:defRPr sz="1100"/>
            </a:lvl6pPr>
            <a:lvl7pPr indent="-298450" lvl="6" marL="3200400" algn="l">
              <a:lnSpc>
                <a:spcPct val="111000"/>
              </a:lnSpc>
              <a:spcBef>
                <a:spcPts val="700"/>
              </a:spcBef>
              <a:spcAft>
                <a:spcPts val="0"/>
              </a:spcAft>
              <a:buClr>
                <a:srgbClr val="474A55"/>
              </a:buClr>
              <a:buSzPts val="1100"/>
              <a:buChar char="–"/>
              <a:defRPr sz="1100"/>
            </a:lvl7pPr>
            <a:lvl8pPr indent="-298450" lvl="7" marL="3657600" algn="l">
              <a:lnSpc>
                <a:spcPct val="111000"/>
              </a:lnSpc>
              <a:spcBef>
                <a:spcPts val="700"/>
              </a:spcBef>
              <a:spcAft>
                <a:spcPts val="0"/>
              </a:spcAft>
              <a:buClr>
                <a:srgbClr val="474A55"/>
              </a:buClr>
              <a:buSzPts val="1100"/>
              <a:buChar char="–"/>
              <a:defRPr sz="1100"/>
            </a:lvl8pPr>
            <a:lvl9pPr indent="-298450" lvl="8" marL="4114800" algn="l">
              <a:lnSpc>
                <a:spcPct val="111000"/>
              </a:lnSpc>
              <a:spcBef>
                <a:spcPts val="700"/>
              </a:spcBef>
              <a:spcAft>
                <a:spcPts val="0"/>
              </a:spcAft>
              <a:buClr>
                <a:srgbClr val="474A55"/>
              </a:buClr>
              <a:buSzPts val="1100"/>
              <a:buChar char="–"/>
              <a:defRPr sz="1100"/>
            </a:lvl9pPr>
          </a:lstStyle>
          <a:p/>
        </p:txBody>
      </p:sp>
      <p:sp>
        <p:nvSpPr>
          <p:cNvPr id="77" name="Google Shape;77;p9"/>
          <p:cNvSpPr txBox="1"/>
          <p:nvPr>
            <p:ph idx="2" type="body"/>
          </p:nvPr>
        </p:nvSpPr>
        <p:spPr>
          <a:xfrm>
            <a:off x="6357366" y="2417852"/>
            <a:ext cx="2420700" cy="2154000"/>
          </a:xfrm>
          <a:prstGeom prst="rect">
            <a:avLst/>
          </a:prstGeom>
          <a:noFill/>
          <a:ln>
            <a:noFill/>
          </a:ln>
        </p:spPr>
        <p:txBody>
          <a:bodyPr anchorCtr="0" anchor="t" bIns="34275" lIns="68575" spcFirstLastPara="1" rIns="68575" wrap="square" tIns="34275"/>
          <a:lstStyle>
            <a:lvl1pPr indent="-228600" lvl="0" marL="457200" algn="l">
              <a:lnSpc>
                <a:spcPct val="111000"/>
              </a:lnSpc>
              <a:spcBef>
                <a:spcPts val="1100"/>
              </a:spcBef>
              <a:spcAft>
                <a:spcPts val="0"/>
              </a:spcAft>
              <a:buClr>
                <a:srgbClr val="464B56"/>
              </a:buClr>
              <a:buSzPts val="1200"/>
              <a:buNone/>
              <a:defRPr sz="1200"/>
            </a:lvl1pPr>
            <a:lvl2pPr indent="-228600" lvl="1" marL="914400" algn="l">
              <a:lnSpc>
                <a:spcPct val="111000"/>
              </a:lnSpc>
              <a:spcBef>
                <a:spcPts val="700"/>
              </a:spcBef>
              <a:spcAft>
                <a:spcPts val="0"/>
              </a:spcAft>
              <a:buClr>
                <a:srgbClr val="464B56"/>
              </a:buClr>
              <a:buSzPts val="1100"/>
              <a:buNone/>
              <a:defRPr sz="1100"/>
            </a:lvl2pPr>
            <a:lvl3pPr indent="-228600" lvl="2" marL="1371600" algn="l">
              <a:lnSpc>
                <a:spcPct val="111000"/>
              </a:lnSpc>
              <a:spcBef>
                <a:spcPts val="700"/>
              </a:spcBef>
              <a:spcAft>
                <a:spcPts val="0"/>
              </a:spcAft>
              <a:buClr>
                <a:srgbClr val="464B56"/>
              </a:buClr>
              <a:buSzPts val="900"/>
              <a:buNone/>
              <a:defRPr sz="900"/>
            </a:lvl3pPr>
            <a:lvl4pPr indent="-228600" lvl="3" marL="1828800" algn="l">
              <a:lnSpc>
                <a:spcPct val="111000"/>
              </a:lnSpc>
              <a:spcBef>
                <a:spcPts val="700"/>
              </a:spcBef>
              <a:spcAft>
                <a:spcPts val="0"/>
              </a:spcAft>
              <a:buClr>
                <a:srgbClr val="464B56"/>
              </a:buClr>
              <a:buSzPts val="800"/>
              <a:buNone/>
              <a:defRPr sz="800"/>
            </a:lvl4pPr>
            <a:lvl5pPr indent="-228600" lvl="4" marL="2286000" algn="l">
              <a:lnSpc>
                <a:spcPct val="111000"/>
              </a:lnSpc>
              <a:spcBef>
                <a:spcPts val="700"/>
              </a:spcBef>
              <a:spcAft>
                <a:spcPts val="0"/>
              </a:spcAft>
              <a:buClr>
                <a:srgbClr val="464B56"/>
              </a:buClr>
              <a:buSzPts val="800"/>
              <a:buNone/>
              <a:defRPr sz="800"/>
            </a:lvl5pPr>
            <a:lvl6pPr indent="-228600" lvl="5" marL="2743200" algn="l">
              <a:lnSpc>
                <a:spcPct val="111000"/>
              </a:lnSpc>
              <a:spcBef>
                <a:spcPts val="700"/>
              </a:spcBef>
              <a:spcAft>
                <a:spcPts val="0"/>
              </a:spcAft>
              <a:buClr>
                <a:srgbClr val="474A55"/>
              </a:buClr>
              <a:buSzPts val="800"/>
              <a:buNone/>
              <a:defRPr sz="800"/>
            </a:lvl6pPr>
            <a:lvl7pPr indent="-228600" lvl="6" marL="3200400" algn="l">
              <a:lnSpc>
                <a:spcPct val="111000"/>
              </a:lnSpc>
              <a:spcBef>
                <a:spcPts val="700"/>
              </a:spcBef>
              <a:spcAft>
                <a:spcPts val="0"/>
              </a:spcAft>
              <a:buClr>
                <a:srgbClr val="474A55"/>
              </a:buClr>
              <a:buSzPts val="800"/>
              <a:buNone/>
              <a:defRPr sz="800"/>
            </a:lvl7pPr>
            <a:lvl8pPr indent="-228600" lvl="7" marL="3657600" algn="l">
              <a:lnSpc>
                <a:spcPct val="111000"/>
              </a:lnSpc>
              <a:spcBef>
                <a:spcPts val="700"/>
              </a:spcBef>
              <a:spcAft>
                <a:spcPts val="0"/>
              </a:spcAft>
              <a:buClr>
                <a:srgbClr val="474A55"/>
              </a:buClr>
              <a:buSzPts val="800"/>
              <a:buNone/>
              <a:defRPr sz="800"/>
            </a:lvl8pPr>
            <a:lvl9pPr indent="-228600" lvl="8" marL="4114800" algn="l">
              <a:lnSpc>
                <a:spcPct val="111000"/>
              </a:lnSpc>
              <a:spcBef>
                <a:spcPts val="700"/>
              </a:spcBef>
              <a:spcAft>
                <a:spcPts val="0"/>
              </a:spcAft>
              <a:buClr>
                <a:srgbClr val="474A55"/>
              </a:buClr>
              <a:buSzPts val="800"/>
              <a:buNone/>
              <a:defRPr sz="800"/>
            </a:lvl9pPr>
          </a:lstStyle>
          <a:p/>
        </p:txBody>
      </p:sp>
      <p:sp>
        <p:nvSpPr>
          <p:cNvPr id="78" name="Google Shape;78;p9"/>
          <p:cNvSpPr txBox="1"/>
          <p:nvPr>
            <p:ph idx="10" type="dt"/>
          </p:nvPr>
        </p:nvSpPr>
        <p:spPr>
          <a:xfrm>
            <a:off x="6357416" y="4714875"/>
            <a:ext cx="2420700" cy="273900"/>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9"/>
          <p:cNvSpPr txBox="1"/>
          <p:nvPr>
            <p:ph idx="11" type="ftr"/>
          </p:nvPr>
        </p:nvSpPr>
        <p:spPr>
          <a:xfrm>
            <a:off x="365797" y="4714875"/>
            <a:ext cx="5697900" cy="273900"/>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 name="Google Shape;80;p9"/>
          <p:cNvSpPr txBox="1"/>
          <p:nvPr>
            <p:ph idx="12" type="sldNum"/>
          </p:nvPr>
        </p:nvSpPr>
        <p:spPr>
          <a:xfrm>
            <a:off x="6357366" y="280203"/>
            <a:ext cx="2420700" cy="612300"/>
          </a:xfrm>
          <a:prstGeom prst="rect">
            <a:avLst/>
          </a:prstGeom>
          <a:noFill/>
          <a:ln>
            <a:noFill/>
          </a:ln>
        </p:spPr>
        <p:txBody>
          <a:bodyPr anchorCtr="0" anchor="t" bIns="34275" lIns="68575" spcFirstLastPara="1" rIns="68575" wrap="square" tIns="34275">
            <a:noAutofit/>
          </a:bodyPr>
          <a:lstStyle>
            <a:lvl1pPr indent="0" lvl="0" marL="0" algn="l">
              <a:spcBef>
                <a:spcPts val="0"/>
              </a:spcBef>
              <a:buNone/>
              <a:defRPr sz="3300">
                <a:solidFill>
                  <a:srgbClr val="464B56"/>
                </a:solidFill>
                <a:latin typeface="Century Schoolbook"/>
                <a:ea typeface="Century Schoolbook"/>
                <a:cs typeface="Century Schoolbook"/>
                <a:sym typeface="Century Schoolbook"/>
              </a:defRPr>
            </a:lvl1pPr>
            <a:lvl2pPr indent="0" lvl="1" marL="0" algn="l">
              <a:spcBef>
                <a:spcPts val="0"/>
              </a:spcBef>
              <a:buNone/>
              <a:defRPr sz="3300">
                <a:solidFill>
                  <a:srgbClr val="464B56"/>
                </a:solidFill>
                <a:latin typeface="Century Schoolbook"/>
                <a:ea typeface="Century Schoolbook"/>
                <a:cs typeface="Century Schoolbook"/>
                <a:sym typeface="Century Schoolbook"/>
              </a:defRPr>
            </a:lvl2pPr>
            <a:lvl3pPr indent="0" lvl="2" marL="0" algn="l">
              <a:spcBef>
                <a:spcPts val="0"/>
              </a:spcBef>
              <a:buNone/>
              <a:defRPr sz="3300">
                <a:solidFill>
                  <a:srgbClr val="464B56"/>
                </a:solidFill>
                <a:latin typeface="Century Schoolbook"/>
                <a:ea typeface="Century Schoolbook"/>
                <a:cs typeface="Century Schoolbook"/>
                <a:sym typeface="Century Schoolbook"/>
              </a:defRPr>
            </a:lvl3pPr>
            <a:lvl4pPr indent="0" lvl="3" marL="0" algn="l">
              <a:spcBef>
                <a:spcPts val="0"/>
              </a:spcBef>
              <a:buNone/>
              <a:defRPr sz="3300">
                <a:solidFill>
                  <a:srgbClr val="464B56"/>
                </a:solidFill>
                <a:latin typeface="Century Schoolbook"/>
                <a:ea typeface="Century Schoolbook"/>
                <a:cs typeface="Century Schoolbook"/>
                <a:sym typeface="Century Schoolbook"/>
              </a:defRPr>
            </a:lvl4pPr>
            <a:lvl5pPr indent="0" lvl="4" marL="0" algn="l">
              <a:spcBef>
                <a:spcPts val="0"/>
              </a:spcBef>
              <a:buNone/>
              <a:defRPr sz="3300">
                <a:solidFill>
                  <a:srgbClr val="464B56"/>
                </a:solidFill>
                <a:latin typeface="Century Schoolbook"/>
                <a:ea typeface="Century Schoolbook"/>
                <a:cs typeface="Century Schoolbook"/>
                <a:sym typeface="Century Schoolbook"/>
              </a:defRPr>
            </a:lvl5pPr>
            <a:lvl6pPr indent="0" lvl="5" marL="0" algn="l">
              <a:spcBef>
                <a:spcPts val="0"/>
              </a:spcBef>
              <a:buNone/>
              <a:defRPr sz="3300">
                <a:solidFill>
                  <a:srgbClr val="464B56"/>
                </a:solidFill>
                <a:latin typeface="Century Schoolbook"/>
                <a:ea typeface="Century Schoolbook"/>
                <a:cs typeface="Century Schoolbook"/>
                <a:sym typeface="Century Schoolbook"/>
              </a:defRPr>
            </a:lvl6pPr>
            <a:lvl7pPr indent="0" lvl="6" marL="0" algn="l">
              <a:spcBef>
                <a:spcPts val="0"/>
              </a:spcBef>
              <a:buNone/>
              <a:defRPr sz="3300">
                <a:solidFill>
                  <a:srgbClr val="464B56"/>
                </a:solidFill>
                <a:latin typeface="Century Schoolbook"/>
                <a:ea typeface="Century Schoolbook"/>
                <a:cs typeface="Century Schoolbook"/>
                <a:sym typeface="Century Schoolbook"/>
              </a:defRPr>
            </a:lvl7pPr>
            <a:lvl8pPr indent="0" lvl="7" marL="0" algn="l">
              <a:spcBef>
                <a:spcPts val="0"/>
              </a:spcBef>
              <a:buNone/>
              <a:defRPr sz="3300">
                <a:solidFill>
                  <a:srgbClr val="464B56"/>
                </a:solidFill>
                <a:latin typeface="Century Schoolbook"/>
                <a:ea typeface="Century Schoolbook"/>
                <a:cs typeface="Century Schoolbook"/>
                <a:sym typeface="Century Schoolbook"/>
              </a:defRPr>
            </a:lvl8pPr>
            <a:lvl9pPr indent="0" lvl="8" marL="0" algn="l">
              <a:spcBef>
                <a:spcPts val="0"/>
              </a:spcBef>
              <a:buNone/>
              <a:defRPr sz="3300">
                <a:solidFill>
                  <a:srgbClr val="464B56"/>
                </a:solidFill>
                <a:latin typeface="Century Schoolbook"/>
                <a:ea typeface="Century Schoolbook"/>
                <a:cs typeface="Century Schoolbook"/>
                <a:sym typeface="Century Schoolbook"/>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81" name="Shape 81"/>
        <p:cNvGrpSpPr/>
        <p:nvPr/>
      </p:nvGrpSpPr>
      <p:grpSpPr>
        <a:xfrm>
          <a:off x="0" y="0"/>
          <a:ext cx="0" cy="0"/>
          <a:chOff x="0" y="0"/>
          <a:chExt cx="0" cy="0"/>
        </a:xfrm>
      </p:grpSpPr>
      <p:sp>
        <p:nvSpPr>
          <p:cNvPr id="82" name="Google Shape;82;p10" title="Feather"/>
          <p:cNvSpPr/>
          <p:nvPr/>
        </p:nvSpPr>
        <p:spPr>
          <a:xfrm flipH="1" rot="2047336">
            <a:off x="6429343" y="340260"/>
            <a:ext cx="2557084" cy="4392971"/>
          </a:xfrm>
          <a:custGeom>
            <a:rect b="b" l="l" r="r" t="t"/>
            <a:pathLst>
              <a:path extrusionOk="0" h="1495" w="869">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D0CDBB">
              <a:alpha val="49803"/>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3" name="Google Shape;83;p10"/>
          <p:cNvSpPr txBox="1"/>
          <p:nvPr>
            <p:ph type="title"/>
          </p:nvPr>
        </p:nvSpPr>
        <p:spPr>
          <a:xfrm>
            <a:off x="6357366" y="1127932"/>
            <a:ext cx="2423100" cy="1266000"/>
          </a:xfrm>
          <a:prstGeom prst="rect">
            <a:avLst/>
          </a:prstGeom>
          <a:noFill/>
          <a:ln>
            <a:noFill/>
          </a:ln>
        </p:spPr>
        <p:txBody>
          <a:bodyPr anchorCtr="0" anchor="b" bIns="34275" lIns="68575" spcFirstLastPara="1" rIns="68575" wrap="square" tIns="34275"/>
          <a:lstStyle>
            <a:lvl1pPr lvl="0" algn="l">
              <a:lnSpc>
                <a:spcPct val="104000"/>
              </a:lnSpc>
              <a:spcBef>
                <a:spcPts val="0"/>
              </a:spcBef>
              <a:spcAft>
                <a:spcPts val="0"/>
              </a:spcAft>
              <a:buClr>
                <a:srgbClr val="464B56"/>
              </a:buClr>
              <a:buSzPts val="2600"/>
              <a:buFont typeface="Century Schoolbook"/>
              <a:buNone/>
              <a:defRPr sz="26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4" name="Google Shape;84;p10"/>
          <p:cNvSpPr/>
          <p:nvPr>
            <p:ph idx="2" type="pic"/>
          </p:nvPr>
        </p:nvSpPr>
        <p:spPr>
          <a:xfrm>
            <a:off x="0" y="0"/>
            <a:ext cx="6077100" cy="5143500"/>
          </a:xfrm>
          <a:prstGeom prst="rect">
            <a:avLst/>
          </a:prstGeom>
          <a:noFill/>
          <a:ln>
            <a:noFill/>
          </a:ln>
        </p:spPr>
        <p:txBody>
          <a:bodyPr anchorCtr="0" anchor="t" bIns="34275" lIns="68575" spcFirstLastPara="1" rIns="68575" wrap="square" tIns="34275"/>
          <a:lstStyle>
            <a:lvl1pPr lvl="0" marR="0" rtl="0" algn="l">
              <a:lnSpc>
                <a:spcPct val="111000"/>
              </a:lnSpc>
              <a:spcBef>
                <a:spcPts val="700"/>
              </a:spcBef>
              <a:spcAft>
                <a:spcPts val="0"/>
              </a:spcAft>
              <a:buClr>
                <a:srgbClr val="464B56"/>
              </a:buClr>
              <a:buSzPts val="2400"/>
              <a:buFont typeface="Corbel"/>
              <a:buNone/>
              <a:defRPr b="0" i="0" sz="2400" u="none" cap="none" strike="noStrike">
                <a:solidFill>
                  <a:srgbClr val="464B56"/>
                </a:solidFill>
                <a:latin typeface="Calibri"/>
                <a:ea typeface="Calibri"/>
                <a:cs typeface="Calibri"/>
                <a:sym typeface="Calibri"/>
              </a:defRPr>
            </a:lvl1pPr>
            <a:lvl2pPr lvl="1" marR="0" rtl="0" algn="l">
              <a:lnSpc>
                <a:spcPct val="111000"/>
              </a:lnSpc>
              <a:spcBef>
                <a:spcPts val="700"/>
              </a:spcBef>
              <a:spcAft>
                <a:spcPts val="0"/>
              </a:spcAft>
              <a:buClr>
                <a:srgbClr val="464B56"/>
              </a:buClr>
              <a:buSzPts val="2100"/>
              <a:buFont typeface="Corbel"/>
              <a:buNone/>
              <a:defRPr b="0" i="0" sz="2100" u="none" cap="none" strike="noStrike">
                <a:solidFill>
                  <a:srgbClr val="464B56"/>
                </a:solidFill>
                <a:latin typeface="Calibri"/>
                <a:ea typeface="Calibri"/>
                <a:cs typeface="Calibri"/>
                <a:sym typeface="Calibri"/>
              </a:defRPr>
            </a:lvl2pPr>
            <a:lvl3pPr lvl="2" marR="0" rtl="0" algn="l">
              <a:lnSpc>
                <a:spcPct val="111000"/>
              </a:lnSpc>
              <a:spcBef>
                <a:spcPts val="700"/>
              </a:spcBef>
              <a:spcAft>
                <a:spcPts val="0"/>
              </a:spcAft>
              <a:buClr>
                <a:srgbClr val="464B56"/>
              </a:buClr>
              <a:buSzPts val="1800"/>
              <a:buFont typeface="Corbel"/>
              <a:buNone/>
              <a:defRPr b="0" i="1" sz="1800" u="none" cap="none" strike="noStrike">
                <a:solidFill>
                  <a:srgbClr val="464B56"/>
                </a:solidFill>
                <a:latin typeface="Calibri"/>
                <a:ea typeface="Calibri"/>
                <a:cs typeface="Calibri"/>
                <a:sym typeface="Calibri"/>
              </a:defRPr>
            </a:lvl3pPr>
            <a:lvl4pPr lvl="3" marR="0" rtl="0" algn="l">
              <a:lnSpc>
                <a:spcPct val="111000"/>
              </a:lnSpc>
              <a:spcBef>
                <a:spcPts val="700"/>
              </a:spcBef>
              <a:spcAft>
                <a:spcPts val="0"/>
              </a:spcAft>
              <a:buClr>
                <a:srgbClr val="464B56"/>
              </a:buClr>
              <a:buSzPts val="1500"/>
              <a:buFont typeface="Corbel"/>
              <a:buNone/>
              <a:defRPr b="0" i="0" sz="1500" u="none" cap="none" strike="noStrike">
                <a:solidFill>
                  <a:srgbClr val="464B56"/>
                </a:solidFill>
                <a:latin typeface="Calibri"/>
                <a:ea typeface="Calibri"/>
                <a:cs typeface="Calibri"/>
                <a:sym typeface="Calibri"/>
              </a:defRPr>
            </a:lvl4pPr>
            <a:lvl5pPr lvl="4" marR="0" rtl="0" algn="l">
              <a:lnSpc>
                <a:spcPct val="111000"/>
              </a:lnSpc>
              <a:spcBef>
                <a:spcPts val="700"/>
              </a:spcBef>
              <a:spcAft>
                <a:spcPts val="0"/>
              </a:spcAft>
              <a:buClr>
                <a:srgbClr val="464B56"/>
              </a:buClr>
              <a:buSzPts val="1500"/>
              <a:buFont typeface="Corbel"/>
              <a:buNone/>
              <a:defRPr b="0" i="1" sz="1500" u="none" cap="none" strike="noStrike">
                <a:solidFill>
                  <a:srgbClr val="464B56"/>
                </a:solidFill>
                <a:latin typeface="Calibri"/>
                <a:ea typeface="Calibri"/>
                <a:cs typeface="Calibri"/>
                <a:sym typeface="Calibri"/>
              </a:defRPr>
            </a:lvl5pPr>
            <a:lvl6pPr lvl="5" marR="0" rtl="0" algn="l">
              <a:lnSpc>
                <a:spcPct val="111000"/>
              </a:lnSpc>
              <a:spcBef>
                <a:spcPts val="700"/>
              </a:spcBef>
              <a:spcAft>
                <a:spcPts val="0"/>
              </a:spcAft>
              <a:buClr>
                <a:srgbClr val="474A55"/>
              </a:buClr>
              <a:buSzPts val="1500"/>
              <a:buFont typeface="Corbel"/>
              <a:buNone/>
              <a:defRPr b="0" i="0" sz="1500" u="none" cap="none" strike="noStrike">
                <a:solidFill>
                  <a:srgbClr val="474A55"/>
                </a:solidFill>
                <a:latin typeface="Calibri"/>
                <a:ea typeface="Calibri"/>
                <a:cs typeface="Calibri"/>
                <a:sym typeface="Calibri"/>
              </a:defRPr>
            </a:lvl6pPr>
            <a:lvl7pPr lvl="6" marR="0" rtl="0" algn="l">
              <a:lnSpc>
                <a:spcPct val="111000"/>
              </a:lnSpc>
              <a:spcBef>
                <a:spcPts val="700"/>
              </a:spcBef>
              <a:spcAft>
                <a:spcPts val="0"/>
              </a:spcAft>
              <a:buClr>
                <a:srgbClr val="474A55"/>
              </a:buClr>
              <a:buSzPts val="1500"/>
              <a:buFont typeface="Corbel"/>
              <a:buNone/>
              <a:defRPr b="0" i="1" sz="1500" u="none" cap="none" strike="noStrike">
                <a:solidFill>
                  <a:srgbClr val="474A55"/>
                </a:solidFill>
                <a:latin typeface="Calibri"/>
                <a:ea typeface="Calibri"/>
                <a:cs typeface="Calibri"/>
                <a:sym typeface="Calibri"/>
              </a:defRPr>
            </a:lvl7pPr>
            <a:lvl8pPr lvl="7" marR="0" rtl="0" algn="l">
              <a:lnSpc>
                <a:spcPct val="111000"/>
              </a:lnSpc>
              <a:spcBef>
                <a:spcPts val="700"/>
              </a:spcBef>
              <a:spcAft>
                <a:spcPts val="0"/>
              </a:spcAft>
              <a:buClr>
                <a:srgbClr val="474A55"/>
              </a:buClr>
              <a:buSzPts val="1500"/>
              <a:buFont typeface="Corbel"/>
              <a:buNone/>
              <a:defRPr b="0" i="0" sz="1500" u="none" cap="none" strike="noStrike">
                <a:solidFill>
                  <a:srgbClr val="474A55"/>
                </a:solidFill>
                <a:latin typeface="Calibri"/>
                <a:ea typeface="Calibri"/>
                <a:cs typeface="Calibri"/>
                <a:sym typeface="Calibri"/>
              </a:defRPr>
            </a:lvl8pPr>
            <a:lvl9pPr lvl="8" marR="0" rtl="0" algn="l">
              <a:lnSpc>
                <a:spcPct val="111000"/>
              </a:lnSpc>
              <a:spcBef>
                <a:spcPts val="700"/>
              </a:spcBef>
              <a:spcAft>
                <a:spcPts val="0"/>
              </a:spcAft>
              <a:buClr>
                <a:srgbClr val="474A55"/>
              </a:buClr>
              <a:buSzPts val="1500"/>
              <a:buFont typeface="Corbel"/>
              <a:buNone/>
              <a:defRPr b="0" i="1" sz="1500" u="none" cap="none" strike="noStrike">
                <a:solidFill>
                  <a:srgbClr val="474A55"/>
                </a:solidFill>
                <a:latin typeface="Calibri"/>
                <a:ea typeface="Calibri"/>
                <a:cs typeface="Calibri"/>
                <a:sym typeface="Calibri"/>
              </a:defRPr>
            </a:lvl9pPr>
          </a:lstStyle>
          <a:p/>
        </p:txBody>
      </p:sp>
      <p:sp>
        <p:nvSpPr>
          <p:cNvPr id="85" name="Google Shape;85;p10"/>
          <p:cNvSpPr txBox="1"/>
          <p:nvPr>
            <p:ph idx="1" type="body"/>
          </p:nvPr>
        </p:nvSpPr>
        <p:spPr>
          <a:xfrm>
            <a:off x="6357366" y="2417855"/>
            <a:ext cx="2421000" cy="2154000"/>
          </a:xfrm>
          <a:prstGeom prst="rect">
            <a:avLst/>
          </a:prstGeom>
          <a:noFill/>
          <a:ln>
            <a:noFill/>
          </a:ln>
        </p:spPr>
        <p:txBody>
          <a:bodyPr anchorCtr="0" anchor="t" bIns="34275" lIns="68575" spcFirstLastPara="1" rIns="68575" wrap="square" tIns="34275"/>
          <a:lstStyle>
            <a:lvl1pPr indent="-228600" lvl="0" marL="457200" algn="l">
              <a:lnSpc>
                <a:spcPct val="111000"/>
              </a:lnSpc>
              <a:spcBef>
                <a:spcPts val="1100"/>
              </a:spcBef>
              <a:spcAft>
                <a:spcPts val="0"/>
              </a:spcAft>
              <a:buClr>
                <a:srgbClr val="464B56"/>
              </a:buClr>
              <a:buSzPts val="1200"/>
              <a:buNone/>
              <a:defRPr sz="1200"/>
            </a:lvl1pPr>
            <a:lvl2pPr indent="-228600" lvl="1" marL="914400" algn="l">
              <a:lnSpc>
                <a:spcPct val="111000"/>
              </a:lnSpc>
              <a:spcBef>
                <a:spcPts val="700"/>
              </a:spcBef>
              <a:spcAft>
                <a:spcPts val="0"/>
              </a:spcAft>
              <a:buClr>
                <a:srgbClr val="464B56"/>
              </a:buClr>
              <a:buSzPts val="1100"/>
              <a:buNone/>
              <a:defRPr sz="1100"/>
            </a:lvl2pPr>
            <a:lvl3pPr indent="-228600" lvl="2" marL="1371600" algn="l">
              <a:lnSpc>
                <a:spcPct val="111000"/>
              </a:lnSpc>
              <a:spcBef>
                <a:spcPts val="700"/>
              </a:spcBef>
              <a:spcAft>
                <a:spcPts val="0"/>
              </a:spcAft>
              <a:buClr>
                <a:srgbClr val="464B56"/>
              </a:buClr>
              <a:buSzPts val="900"/>
              <a:buNone/>
              <a:defRPr sz="900"/>
            </a:lvl3pPr>
            <a:lvl4pPr indent="-228600" lvl="3" marL="1828800" algn="l">
              <a:lnSpc>
                <a:spcPct val="111000"/>
              </a:lnSpc>
              <a:spcBef>
                <a:spcPts val="700"/>
              </a:spcBef>
              <a:spcAft>
                <a:spcPts val="0"/>
              </a:spcAft>
              <a:buClr>
                <a:srgbClr val="464B56"/>
              </a:buClr>
              <a:buSzPts val="800"/>
              <a:buNone/>
              <a:defRPr sz="800"/>
            </a:lvl4pPr>
            <a:lvl5pPr indent="-228600" lvl="4" marL="2286000" algn="l">
              <a:lnSpc>
                <a:spcPct val="111000"/>
              </a:lnSpc>
              <a:spcBef>
                <a:spcPts val="700"/>
              </a:spcBef>
              <a:spcAft>
                <a:spcPts val="0"/>
              </a:spcAft>
              <a:buClr>
                <a:srgbClr val="464B56"/>
              </a:buClr>
              <a:buSzPts val="800"/>
              <a:buNone/>
              <a:defRPr sz="800"/>
            </a:lvl5pPr>
            <a:lvl6pPr indent="-228600" lvl="5" marL="2743200" algn="l">
              <a:lnSpc>
                <a:spcPct val="111000"/>
              </a:lnSpc>
              <a:spcBef>
                <a:spcPts val="700"/>
              </a:spcBef>
              <a:spcAft>
                <a:spcPts val="0"/>
              </a:spcAft>
              <a:buClr>
                <a:srgbClr val="474A55"/>
              </a:buClr>
              <a:buSzPts val="800"/>
              <a:buNone/>
              <a:defRPr sz="800"/>
            </a:lvl6pPr>
            <a:lvl7pPr indent="-228600" lvl="6" marL="3200400" algn="l">
              <a:lnSpc>
                <a:spcPct val="111000"/>
              </a:lnSpc>
              <a:spcBef>
                <a:spcPts val="700"/>
              </a:spcBef>
              <a:spcAft>
                <a:spcPts val="0"/>
              </a:spcAft>
              <a:buClr>
                <a:srgbClr val="474A55"/>
              </a:buClr>
              <a:buSzPts val="800"/>
              <a:buNone/>
              <a:defRPr sz="800"/>
            </a:lvl7pPr>
            <a:lvl8pPr indent="-228600" lvl="7" marL="3657600" algn="l">
              <a:lnSpc>
                <a:spcPct val="111000"/>
              </a:lnSpc>
              <a:spcBef>
                <a:spcPts val="700"/>
              </a:spcBef>
              <a:spcAft>
                <a:spcPts val="0"/>
              </a:spcAft>
              <a:buClr>
                <a:srgbClr val="474A55"/>
              </a:buClr>
              <a:buSzPts val="800"/>
              <a:buNone/>
              <a:defRPr sz="800"/>
            </a:lvl8pPr>
            <a:lvl9pPr indent="-228600" lvl="8" marL="4114800" algn="l">
              <a:lnSpc>
                <a:spcPct val="111000"/>
              </a:lnSpc>
              <a:spcBef>
                <a:spcPts val="700"/>
              </a:spcBef>
              <a:spcAft>
                <a:spcPts val="0"/>
              </a:spcAft>
              <a:buClr>
                <a:srgbClr val="474A55"/>
              </a:buClr>
              <a:buSzPts val="800"/>
              <a:buNone/>
              <a:defRPr sz="800"/>
            </a:lvl9pPr>
          </a:lstStyle>
          <a:p/>
        </p:txBody>
      </p:sp>
      <p:sp>
        <p:nvSpPr>
          <p:cNvPr id="86" name="Google Shape;86;p10"/>
          <p:cNvSpPr txBox="1"/>
          <p:nvPr>
            <p:ph idx="10" type="dt"/>
          </p:nvPr>
        </p:nvSpPr>
        <p:spPr>
          <a:xfrm>
            <a:off x="6357366" y="4718304"/>
            <a:ext cx="2421000" cy="273900"/>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7" name="Google Shape;87;p10"/>
          <p:cNvSpPr txBox="1"/>
          <p:nvPr>
            <p:ph idx="11" type="ftr"/>
          </p:nvPr>
        </p:nvSpPr>
        <p:spPr>
          <a:xfrm>
            <a:off x="365798" y="4718304"/>
            <a:ext cx="5699100" cy="273900"/>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0"/>
          <p:cNvSpPr txBox="1"/>
          <p:nvPr>
            <p:ph idx="12" type="sldNum"/>
          </p:nvPr>
        </p:nvSpPr>
        <p:spPr>
          <a:xfrm>
            <a:off x="6357366" y="280205"/>
            <a:ext cx="2421000" cy="612300"/>
          </a:xfrm>
          <a:prstGeom prst="rect">
            <a:avLst/>
          </a:prstGeom>
          <a:noFill/>
          <a:ln>
            <a:noFill/>
          </a:ln>
        </p:spPr>
        <p:txBody>
          <a:bodyPr anchorCtr="0" anchor="t" bIns="34275" lIns="68575" spcFirstLastPara="1" rIns="68575" wrap="square" tIns="34275">
            <a:noAutofit/>
          </a:bodyPr>
          <a:lstStyle>
            <a:lvl1pPr indent="0" lvl="0" marL="0" algn="l">
              <a:spcBef>
                <a:spcPts val="0"/>
              </a:spcBef>
              <a:buNone/>
              <a:defRPr sz="3300">
                <a:solidFill>
                  <a:srgbClr val="464B56"/>
                </a:solidFill>
                <a:latin typeface="Century Schoolbook"/>
                <a:ea typeface="Century Schoolbook"/>
                <a:cs typeface="Century Schoolbook"/>
                <a:sym typeface="Century Schoolbook"/>
              </a:defRPr>
            </a:lvl1pPr>
            <a:lvl2pPr indent="0" lvl="1" marL="0" algn="l">
              <a:spcBef>
                <a:spcPts val="0"/>
              </a:spcBef>
              <a:buNone/>
              <a:defRPr sz="3300">
                <a:solidFill>
                  <a:srgbClr val="464B56"/>
                </a:solidFill>
                <a:latin typeface="Century Schoolbook"/>
                <a:ea typeface="Century Schoolbook"/>
                <a:cs typeface="Century Schoolbook"/>
                <a:sym typeface="Century Schoolbook"/>
              </a:defRPr>
            </a:lvl2pPr>
            <a:lvl3pPr indent="0" lvl="2" marL="0" algn="l">
              <a:spcBef>
                <a:spcPts val="0"/>
              </a:spcBef>
              <a:buNone/>
              <a:defRPr sz="3300">
                <a:solidFill>
                  <a:srgbClr val="464B56"/>
                </a:solidFill>
                <a:latin typeface="Century Schoolbook"/>
                <a:ea typeface="Century Schoolbook"/>
                <a:cs typeface="Century Schoolbook"/>
                <a:sym typeface="Century Schoolbook"/>
              </a:defRPr>
            </a:lvl3pPr>
            <a:lvl4pPr indent="0" lvl="3" marL="0" algn="l">
              <a:spcBef>
                <a:spcPts val="0"/>
              </a:spcBef>
              <a:buNone/>
              <a:defRPr sz="3300">
                <a:solidFill>
                  <a:srgbClr val="464B56"/>
                </a:solidFill>
                <a:latin typeface="Century Schoolbook"/>
                <a:ea typeface="Century Schoolbook"/>
                <a:cs typeface="Century Schoolbook"/>
                <a:sym typeface="Century Schoolbook"/>
              </a:defRPr>
            </a:lvl4pPr>
            <a:lvl5pPr indent="0" lvl="4" marL="0" algn="l">
              <a:spcBef>
                <a:spcPts val="0"/>
              </a:spcBef>
              <a:buNone/>
              <a:defRPr sz="3300">
                <a:solidFill>
                  <a:srgbClr val="464B56"/>
                </a:solidFill>
                <a:latin typeface="Century Schoolbook"/>
                <a:ea typeface="Century Schoolbook"/>
                <a:cs typeface="Century Schoolbook"/>
                <a:sym typeface="Century Schoolbook"/>
              </a:defRPr>
            </a:lvl5pPr>
            <a:lvl6pPr indent="0" lvl="5" marL="0" algn="l">
              <a:spcBef>
                <a:spcPts val="0"/>
              </a:spcBef>
              <a:buNone/>
              <a:defRPr sz="3300">
                <a:solidFill>
                  <a:srgbClr val="464B56"/>
                </a:solidFill>
                <a:latin typeface="Century Schoolbook"/>
                <a:ea typeface="Century Schoolbook"/>
                <a:cs typeface="Century Schoolbook"/>
                <a:sym typeface="Century Schoolbook"/>
              </a:defRPr>
            </a:lvl6pPr>
            <a:lvl7pPr indent="0" lvl="6" marL="0" algn="l">
              <a:spcBef>
                <a:spcPts val="0"/>
              </a:spcBef>
              <a:buNone/>
              <a:defRPr sz="3300">
                <a:solidFill>
                  <a:srgbClr val="464B56"/>
                </a:solidFill>
                <a:latin typeface="Century Schoolbook"/>
                <a:ea typeface="Century Schoolbook"/>
                <a:cs typeface="Century Schoolbook"/>
                <a:sym typeface="Century Schoolbook"/>
              </a:defRPr>
            </a:lvl7pPr>
            <a:lvl8pPr indent="0" lvl="7" marL="0" algn="l">
              <a:spcBef>
                <a:spcPts val="0"/>
              </a:spcBef>
              <a:buNone/>
              <a:defRPr sz="3300">
                <a:solidFill>
                  <a:srgbClr val="464B56"/>
                </a:solidFill>
                <a:latin typeface="Century Schoolbook"/>
                <a:ea typeface="Century Schoolbook"/>
                <a:cs typeface="Century Schoolbook"/>
                <a:sym typeface="Century Schoolbook"/>
              </a:defRPr>
            </a:lvl8pPr>
            <a:lvl9pPr indent="0" lvl="8" marL="0" algn="l">
              <a:spcBef>
                <a:spcPts val="0"/>
              </a:spcBef>
              <a:buNone/>
              <a:defRPr sz="3300">
                <a:solidFill>
                  <a:srgbClr val="464B56"/>
                </a:solidFill>
                <a:latin typeface="Century Schoolbook"/>
                <a:ea typeface="Century Schoolbook"/>
                <a:cs typeface="Century Schoolbook"/>
                <a:sym typeface="Century Schoolbook"/>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5" name="Shape 5"/>
        <p:cNvGrpSpPr/>
        <p:nvPr/>
      </p:nvGrpSpPr>
      <p:grpSpPr>
        <a:xfrm>
          <a:off x="0" y="0"/>
          <a:ext cx="0" cy="0"/>
          <a:chOff x="0" y="0"/>
          <a:chExt cx="0" cy="0"/>
        </a:xfrm>
      </p:grpSpPr>
      <p:grpSp>
        <p:nvGrpSpPr>
          <p:cNvPr id="6" name="Google Shape;6;p1" title="Feathers"/>
          <p:cNvGrpSpPr/>
          <p:nvPr/>
        </p:nvGrpSpPr>
        <p:grpSpPr>
          <a:xfrm>
            <a:off x="300535" y="271819"/>
            <a:ext cx="2621983" cy="4653292"/>
            <a:chOff x="400714" y="362425"/>
            <a:chExt cx="3495978" cy="6204390"/>
          </a:xfrm>
        </p:grpSpPr>
        <p:sp>
          <p:nvSpPr>
            <p:cNvPr id="7" name="Google Shape;7;p1"/>
            <p:cNvSpPr/>
            <p:nvPr/>
          </p:nvSpPr>
          <p:spPr>
            <a:xfrm>
              <a:off x="400714" y="362425"/>
              <a:ext cx="2218441" cy="6204390"/>
            </a:xfrm>
            <a:custGeom>
              <a:rect b="b" l="l" r="r" t="t"/>
              <a:pathLst>
                <a:path extrusionOk="0" h="1954" w="697">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D0CDBB">
                <a:alpha val="74901"/>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 name="Google Shape;8;p1"/>
            <p:cNvSpPr/>
            <p:nvPr/>
          </p:nvSpPr>
          <p:spPr>
            <a:xfrm>
              <a:off x="1133752" y="1810138"/>
              <a:ext cx="2762940" cy="4746625"/>
            </a:xfrm>
            <a:custGeom>
              <a:rect b="b" l="l" r="r" t="t"/>
              <a:pathLst>
                <a:path extrusionOk="0" h="1495" w="869">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D0CDBB">
                <a:alpha val="49803"/>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9" name="Google Shape;9;p1"/>
          <p:cNvSpPr txBox="1"/>
          <p:nvPr>
            <p:ph type="title"/>
          </p:nvPr>
        </p:nvSpPr>
        <p:spPr>
          <a:xfrm>
            <a:off x="2200275" y="426259"/>
            <a:ext cx="6577800" cy="1170600"/>
          </a:xfrm>
          <a:prstGeom prst="rect">
            <a:avLst/>
          </a:prstGeom>
          <a:noFill/>
          <a:ln>
            <a:noFill/>
          </a:ln>
        </p:spPr>
        <p:txBody>
          <a:bodyPr anchorCtr="0" anchor="t" bIns="34275" lIns="68575" spcFirstLastPara="1" rIns="68575" wrap="square" tIns="34275"/>
          <a:lstStyle>
            <a:lvl1pPr lvl="0" marR="0" rtl="0" algn="l">
              <a:lnSpc>
                <a:spcPct val="99000"/>
              </a:lnSpc>
              <a:spcBef>
                <a:spcPts val="0"/>
              </a:spcBef>
              <a:spcAft>
                <a:spcPts val="0"/>
              </a:spcAft>
              <a:buClr>
                <a:srgbClr val="464B56"/>
              </a:buClr>
              <a:buSzPts val="3300"/>
              <a:buFont typeface="Century Schoolbook"/>
              <a:buNone/>
              <a:defRPr b="0" i="0" sz="3300" u="none" cap="none" strike="noStrike">
                <a:solidFill>
                  <a:srgbClr val="464B56"/>
                </a:solidFill>
                <a:latin typeface="Century Schoolbook"/>
                <a:ea typeface="Century Schoolbook"/>
                <a:cs typeface="Century Schoolbook"/>
                <a:sym typeface="Century Schoolboo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0" name="Google Shape;10;p1"/>
          <p:cNvSpPr txBox="1"/>
          <p:nvPr>
            <p:ph idx="1" type="body"/>
          </p:nvPr>
        </p:nvSpPr>
        <p:spPr>
          <a:xfrm>
            <a:off x="2200275" y="1828800"/>
            <a:ext cx="6577800" cy="2738700"/>
          </a:xfrm>
          <a:prstGeom prst="rect">
            <a:avLst/>
          </a:prstGeom>
          <a:noFill/>
          <a:ln>
            <a:noFill/>
          </a:ln>
        </p:spPr>
        <p:txBody>
          <a:bodyPr anchorCtr="0" anchor="t" bIns="34275" lIns="68575" spcFirstLastPara="1" rIns="68575" wrap="square" tIns="34275"/>
          <a:lstStyle>
            <a:lvl1pPr indent="-323850" lvl="0" marL="457200" marR="0" rtl="0" algn="l">
              <a:lnSpc>
                <a:spcPct val="111000"/>
              </a:lnSpc>
              <a:spcBef>
                <a:spcPts val="700"/>
              </a:spcBef>
              <a:spcAft>
                <a:spcPts val="0"/>
              </a:spcAft>
              <a:buClr>
                <a:srgbClr val="464B56"/>
              </a:buClr>
              <a:buSzPts val="1500"/>
              <a:buFont typeface="Corbel"/>
              <a:buChar char="–"/>
              <a:defRPr b="0" i="0" sz="1500" u="none" cap="none" strike="noStrike">
                <a:solidFill>
                  <a:srgbClr val="464B56"/>
                </a:solidFill>
                <a:latin typeface="Calibri"/>
                <a:ea typeface="Calibri"/>
                <a:cs typeface="Calibri"/>
                <a:sym typeface="Calibri"/>
              </a:defRPr>
            </a:lvl1pPr>
            <a:lvl2pPr indent="-317500" lvl="1" marL="914400" marR="0" rtl="0" algn="l">
              <a:lnSpc>
                <a:spcPct val="111000"/>
              </a:lnSpc>
              <a:spcBef>
                <a:spcPts val="700"/>
              </a:spcBef>
              <a:spcAft>
                <a:spcPts val="0"/>
              </a:spcAft>
              <a:buClr>
                <a:srgbClr val="464B56"/>
              </a:buClr>
              <a:buSzPts val="1400"/>
              <a:buFont typeface="Corbel"/>
              <a:buChar char="–"/>
              <a:defRPr b="0" i="0" sz="1400" u="none" cap="none" strike="noStrike">
                <a:solidFill>
                  <a:srgbClr val="464B56"/>
                </a:solidFill>
                <a:latin typeface="Calibri"/>
                <a:ea typeface="Calibri"/>
                <a:cs typeface="Calibri"/>
                <a:sym typeface="Calibri"/>
              </a:defRPr>
            </a:lvl2pPr>
            <a:lvl3pPr indent="-304800" lvl="2" marL="1371600" marR="0" rtl="0" algn="l">
              <a:lnSpc>
                <a:spcPct val="111000"/>
              </a:lnSpc>
              <a:spcBef>
                <a:spcPts val="700"/>
              </a:spcBef>
              <a:spcAft>
                <a:spcPts val="0"/>
              </a:spcAft>
              <a:buClr>
                <a:srgbClr val="464B56"/>
              </a:buClr>
              <a:buSzPts val="1200"/>
              <a:buFont typeface="Corbel"/>
              <a:buChar char="–"/>
              <a:defRPr b="0" i="1" sz="1200" u="none" cap="none" strike="noStrike">
                <a:solidFill>
                  <a:srgbClr val="464B56"/>
                </a:solidFill>
                <a:latin typeface="Calibri"/>
                <a:ea typeface="Calibri"/>
                <a:cs typeface="Calibri"/>
                <a:sym typeface="Calibri"/>
              </a:defRPr>
            </a:lvl3pPr>
            <a:lvl4pPr indent="-298450" lvl="3" marL="1828800" marR="0" rtl="0" algn="l">
              <a:lnSpc>
                <a:spcPct val="111000"/>
              </a:lnSpc>
              <a:spcBef>
                <a:spcPts val="700"/>
              </a:spcBef>
              <a:spcAft>
                <a:spcPts val="0"/>
              </a:spcAft>
              <a:buClr>
                <a:srgbClr val="464B56"/>
              </a:buClr>
              <a:buSzPts val="1100"/>
              <a:buFont typeface="Corbel"/>
              <a:buChar char="–"/>
              <a:defRPr b="0" i="0" sz="1100" u="none" cap="none" strike="noStrike">
                <a:solidFill>
                  <a:srgbClr val="464B56"/>
                </a:solidFill>
                <a:latin typeface="Calibri"/>
                <a:ea typeface="Calibri"/>
                <a:cs typeface="Calibri"/>
                <a:sym typeface="Calibri"/>
              </a:defRPr>
            </a:lvl4pPr>
            <a:lvl5pPr indent="-298450" lvl="4" marL="2286000" marR="0" rtl="0" algn="l">
              <a:lnSpc>
                <a:spcPct val="111000"/>
              </a:lnSpc>
              <a:spcBef>
                <a:spcPts val="700"/>
              </a:spcBef>
              <a:spcAft>
                <a:spcPts val="0"/>
              </a:spcAft>
              <a:buClr>
                <a:srgbClr val="464B56"/>
              </a:buClr>
              <a:buSzPts val="1100"/>
              <a:buFont typeface="Corbel"/>
              <a:buChar char="–"/>
              <a:defRPr b="0" i="1" sz="1100" u="none" cap="none" strike="noStrike">
                <a:solidFill>
                  <a:srgbClr val="464B56"/>
                </a:solidFill>
                <a:latin typeface="Calibri"/>
                <a:ea typeface="Calibri"/>
                <a:cs typeface="Calibri"/>
                <a:sym typeface="Calibri"/>
              </a:defRPr>
            </a:lvl5pPr>
            <a:lvl6pPr indent="-298450" lvl="5" marL="2743200" marR="0" rtl="0" algn="l">
              <a:lnSpc>
                <a:spcPct val="111000"/>
              </a:lnSpc>
              <a:spcBef>
                <a:spcPts val="700"/>
              </a:spcBef>
              <a:spcAft>
                <a:spcPts val="0"/>
              </a:spcAft>
              <a:buClr>
                <a:srgbClr val="474A55"/>
              </a:buClr>
              <a:buSzPts val="1100"/>
              <a:buFont typeface="Corbel"/>
              <a:buChar char="–"/>
              <a:defRPr b="0" i="0" sz="1100" u="none" cap="none" strike="noStrike">
                <a:solidFill>
                  <a:srgbClr val="474A55"/>
                </a:solidFill>
                <a:latin typeface="Calibri"/>
                <a:ea typeface="Calibri"/>
                <a:cs typeface="Calibri"/>
                <a:sym typeface="Calibri"/>
              </a:defRPr>
            </a:lvl6pPr>
            <a:lvl7pPr indent="-298450" lvl="6" marL="3200400" marR="0" rtl="0" algn="l">
              <a:lnSpc>
                <a:spcPct val="111000"/>
              </a:lnSpc>
              <a:spcBef>
                <a:spcPts val="700"/>
              </a:spcBef>
              <a:spcAft>
                <a:spcPts val="0"/>
              </a:spcAft>
              <a:buClr>
                <a:srgbClr val="474A55"/>
              </a:buClr>
              <a:buSzPts val="1100"/>
              <a:buFont typeface="Corbel"/>
              <a:buChar char="–"/>
              <a:defRPr b="0" i="1" sz="1100" u="none" cap="none" strike="noStrike">
                <a:solidFill>
                  <a:srgbClr val="474A55"/>
                </a:solidFill>
                <a:latin typeface="Calibri"/>
                <a:ea typeface="Calibri"/>
                <a:cs typeface="Calibri"/>
                <a:sym typeface="Calibri"/>
              </a:defRPr>
            </a:lvl7pPr>
            <a:lvl8pPr indent="-298450" lvl="7" marL="3657600" marR="0" rtl="0" algn="l">
              <a:lnSpc>
                <a:spcPct val="111000"/>
              </a:lnSpc>
              <a:spcBef>
                <a:spcPts val="700"/>
              </a:spcBef>
              <a:spcAft>
                <a:spcPts val="0"/>
              </a:spcAft>
              <a:buClr>
                <a:srgbClr val="474A55"/>
              </a:buClr>
              <a:buSzPts val="1100"/>
              <a:buFont typeface="Corbel"/>
              <a:buChar char="–"/>
              <a:defRPr b="0" i="0" sz="1100" u="none" cap="none" strike="noStrike">
                <a:solidFill>
                  <a:srgbClr val="474A55"/>
                </a:solidFill>
                <a:latin typeface="Calibri"/>
                <a:ea typeface="Calibri"/>
                <a:cs typeface="Calibri"/>
                <a:sym typeface="Calibri"/>
              </a:defRPr>
            </a:lvl8pPr>
            <a:lvl9pPr indent="-298450" lvl="8" marL="4114800" marR="0" rtl="0" algn="l">
              <a:lnSpc>
                <a:spcPct val="111000"/>
              </a:lnSpc>
              <a:spcBef>
                <a:spcPts val="700"/>
              </a:spcBef>
              <a:spcAft>
                <a:spcPts val="0"/>
              </a:spcAft>
              <a:buClr>
                <a:srgbClr val="474A55"/>
              </a:buClr>
              <a:buSzPts val="1100"/>
              <a:buFont typeface="Corbel"/>
              <a:buChar char="–"/>
              <a:defRPr b="0" i="1" sz="1100" u="none" cap="none" strike="noStrike">
                <a:solidFill>
                  <a:srgbClr val="474A55"/>
                </a:solidFill>
                <a:latin typeface="Calibri"/>
                <a:ea typeface="Calibri"/>
                <a:cs typeface="Calibri"/>
                <a:sym typeface="Calibri"/>
              </a:defRPr>
            </a:lvl9pPr>
          </a:lstStyle>
          <a:p/>
        </p:txBody>
      </p:sp>
      <p:sp>
        <p:nvSpPr>
          <p:cNvPr id="11" name="Google Shape;11;p1"/>
          <p:cNvSpPr txBox="1"/>
          <p:nvPr>
            <p:ph idx="10" type="dt"/>
          </p:nvPr>
        </p:nvSpPr>
        <p:spPr>
          <a:xfrm>
            <a:off x="6720803" y="4722461"/>
            <a:ext cx="2057400" cy="273900"/>
          </a:xfrm>
          <a:prstGeom prst="rect">
            <a:avLst/>
          </a:prstGeom>
          <a:noFill/>
          <a:ln>
            <a:noFill/>
          </a:ln>
        </p:spPr>
        <p:txBody>
          <a:bodyPr anchorCtr="0" anchor="ctr" bIns="34275" lIns="68575" spcFirstLastPara="1" rIns="68575" wrap="square" tIns="34275"/>
          <a:lstStyle>
            <a:lvl1pPr lvl="0" marR="0" rtl="0" algn="r">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 name="Google Shape;12;p1"/>
          <p:cNvSpPr txBox="1"/>
          <p:nvPr>
            <p:ph idx="11" type="ftr"/>
          </p:nvPr>
        </p:nvSpPr>
        <p:spPr>
          <a:xfrm>
            <a:off x="2200274" y="4722461"/>
            <a:ext cx="4250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 name="Google Shape;13;p1"/>
          <p:cNvSpPr txBox="1"/>
          <p:nvPr>
            <p:ph idx="12" type="sldNum"/>
          </p:nvPr>
        </p:nvSpPr>
        <p:spPr>
          <a:xfrm>
            <a:off x="384749" y="542496"/>
            <a:ext cx="1413300" cy="453300"/>
          </a:xfrm>
          <a:prstGeom prst="rect">
            <a:avLst/>
          </a:prstGeom>
          <a:noFill/>
          <a:ln>
            <a:noFill/>
          </a:ln>
        </p:spPr>
        <p:txBody>
          <a:bodyPr anchorCtr="0" anchor="b" bIns="34275" lIns="68575" spcFirstLastPara="1" rIns="68575" wrap="square" tIns="34275">
            <a:noAutofit/>
          </a:bodyPr>
          <a:lstStyle>
            <a:lvl1pPr indent="0" lvl="0"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1pPr>
            <a:lvl2pPr indent="0" lvl="1"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2pPr>
            <a:lvl3pPr indent="0" lvl="2"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3pPr>
            <a:lvl4pPr indent="0" lvl="3"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4pPr>
            <a:lvl5pPr indent="0" lvl="4"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5pPr>
            <a:lvl6pPr indent="0" lvl="5"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6pPr>
            <a:lvl7pPr indent="0" lvl="6"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7pPr>
            <a:lvl8pPr indent="0" lvl="7"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8pPr>
            <a:lvl9pPr indent="0" lvl="8"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
              <a:t>‹#›</a:t>
            </a:fld>
            <a:endParaRPr/>
          </a:p>
        </p:txBody>
      </p:sp>
      <p:cxnSp>
        <p:nvCxnSpPr>
          <p:cNvPr id="14" name="Google Shape;14;p1" title="Rule Line"/>
          <p:cNvCxnSpPr/>
          <p:nvPr/>
        </p:nvCxnSpPr>
        <p:spPr>
          <a:xfrm>
            <a:off x="2200275" y="1632007"/>
            <a:ext cx="6577800" cy="0"/>
          </a:xfrm>
          <a:prstGeom prst="straightConnector1">
            <a:avLst/>
          </a:prstGeom>
          <a:noFill/>
          <a:ln cap="flat" cmpd="sng" w="38100">
            <a:solidFill>
              <a:schemeClr val="accen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386">
          <p15:clr>
            <a:srgbClr val="F26B43"/>
          </p15:clr>
        </p15:guide>
        <p15:guide id="2" orient="horz" pos="2970">
          <p15:clr>
            <a:srgbClr val="F26B43"/>
          </p15:clr>
        </p15:guide>
        <p15:guide id="3" orient="horz" pos="1152">
          <p15:clr>
            <a:srgbClr val="F26B43"/>
          </p15:clr>
        </p15:guide>
        <p15:guide id="4" orient="horz" pos="2880">
          <p15:clr>
            <a:srgbClr val="F26B43"/>
          </p15:clr>
        </p15:guide>
        <p15:guide id="5" pos="3312">
          <p15:clr>
            <a:srgbClr val="F26B43"/>
          </p15:clr>
        </p15:guide>
        <p15:guide id="6" pos="3600">
          <p15:clr>
            <a:srgbClr val="F26B43"/>
          </p15:clr>
        </p15:guide>
        <p15:guide id="7" orient="horz" pos="270">
          <p15:clr>
            <a:srgbClr val="F26B43"/>
          </p15:clr>
        </p15:guide>
        <p15:guide id="8" pos="5526">
          <p15:clr>
            <a:srgbClr val="F26B43"/>
          </p15:clr>
        </p15:guide>
        <p15:guide id="9" pos="1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youtu.be/Slb9C_IfigI" TargetMode="External"/><Relationship Id="rId4" Type="http://schemas.openxmlformats.org/officeDocument/2006/relationships/image" Target="../media/image8.png"/><Relationship Id="rId5" Type="http://schemas.openxmlformats.org/officeDocument/2006/relationships/hyperlink" Target="https://edpuzzle.com/media/5c50788fcc4b5140aed8624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youtu.be/sWHEpzqzdAo" TargetMode="External"/><Relationship Id="rId4" Type="http://schemas.openxmlformats.org/officeDocument/2006/relationships/image" Target="../media/image26.png"/><Relationship Id="rId5" Type="http://schemas.openxmlformats.org/officeDocument/2006/relationships/hyperlink" Target="https://edpuzzle.com/media/5c50787568388b414352c4ac"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youtu.be/fMRryrlswlU" TargetMode="External"/><Relationship Id="rId4" Type="http://schemas.openxmlformats.org/officeDocument/2006/relationships/image" Target="../media/image11.png"/><Relationship Id="rId5" Type="http://schemas.openxmlformats.org/officeDocument/2006/relationships/hyperlink" Target="https://edpuzzle.com/media/5c5078653f54744082585fa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hyperlink" Target="https://youtu.be/IlCkPyTOyiQ" TargetMode="External"/><Relationship Id="rId5" Type="http://schemas.openxmlformats.org/officeDocument/2006/relationships/image" Target="../media/image12.png"/><Relationship Id="rId6" Type="http://schemas.openxmlformats.org/officeDocument/2006/relationships/hyperlink" Target="https://edpuzzle.com/media/5c50783c0a9941415164c2f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drive.google.com/file/d/1EggRiotMaMNwiwf14ypqX6lZ-Oon9L9Q/view?usp=sharing" TargetMode="External"/><Relationship Id="rId4" Type="http://schemas.openxmlformats.org/officeDocument/2006/relationships/hyperlink" Target="https://drive.google.com/file/d/1bfb42yPVeFCL2OIUxqrwvgvQ__LnwrYQ/view?usp=sharing" TargetMode="External"/><Relationship Id="rId5" Type="http://schemas.openxmlformats.org/officeDocument/2006/relationships/image" Target="../media/image18.png"/><Relationship Id="rId6"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hyperlink" Target="https://youtu.be/pwCWz16Nc0k" TargetMode="External"/><Relationship Id="rId6" Type="http://schemas.openxmlformats.org/officeDocument/2006/relationships/image" Target="../media/image13.png"/><Relationship Id="rId7" Type="http://schemas.openxmlformats.org/officeDocument/2006/relationships/hyperlink" Target="https://edpuzzle.com/media/5c50780d10ba334089932fb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drive.google.com/file/d/1yQysmwoZfVWYclQrF4tK0zgQQdjxsZop/view?usp=sharin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hyperlink" Target="https://youtu.be/ACoRktJLIDA" TargetMode="External"/><Relationship Id="rId6" Type="http://schemas.openxmlformats.org/officeDocument/2006/relationships/image" Target="../media/image14.png"/><Relationship Id="rId7" Type="http://schemas.openxmlformats.org/officeDocument/2006/relationships/hyperlink" Target="https://edpuzzle.com/media/5c5077fa10ba334089932d3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hyperlink" Target="https://youtu.be/yDTjvlxqcAc" TargetMode="External"/><Relationship Id="rId5" Type="http://schemas.openxmlformats.org/officeDocument/2006/relationships/image" Target="../media/image15.png"/><Relationship Id="rId6" Type="http://schemas.openxmlformats.org/officeDocument/2006/relationships/hyperlink" Target="https://edpuzzle.com/media/5c5077e20a9941415164bc53"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5.png"/><Relationship Id="rId4" Type="http://schemas.openxmlformats.org/officeDocument/2006/relationships/hyperlink" Target="https://youtu.be/CiMUD5Pzz-M" TargetMode="External"/><Relationship Id="rId5" Type="http://schemas.openxmlformats.org/officeDocument/2006/relationships/image" Target="../media/image17.png"/><Relationship Id="rId6" Type="http://schemas.openxmlformats.org/officeDocument/2006/relationships/hyperlink" Target="https://edpuzzle.com/media/5c5077cc10ba334089932b7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youtu.be/MwxLJdADyAA" TargetMode="External"/><Relationship Id="rId4" Type="http://schemas.openxmlformats.org/officeDocument/2006/relationships/image" Target="../media/image21.png"/><Relationship Id="rId5" Type="http://schemas.openxmlformats.org/officeDocument/2006/relationships/hyperlink" Target="https://edpuzzle.com/media/5c5077b23f54744082584c4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utube.com/watch?v=pnlNm5rHal0" TargetMode="External"/><Relationship Id="rId4" Type="http://schemas.openxmlformats.org/officeDocument/2006/relationships/image" Target="../media/image1.png"/><Relationship Id="rId10" Type="http://schemas.openxmlformats.org/officeDocument/2006/relationships/image" Target="../media/image5.png"/><Relationship Id="rId9" Type="http://schemas.openxmlformats.org/officeDocument/2006/relationships/hyperlink" Target="https://www.youtube.com/watch?v=XUELHhWdeN0" TargetMode="External"/><Relationship Id="rId5" Type="http://schemas.openxmlformats.org/officeDocument/2006/relationships/hyperlink" Target="https://www.youtube.com/watch?v=Z7FlPaQhXYg" TargetMode="External"/><Relationship Id="rId6" Type="http://schemas.openxmlformats.org/officeDocument/2006/relationships/image" Target="../media/image3.png"/><Relationship Id="rId7" Type="http://schemas.openxmlformats.org/officeDocument/2006/relationships/hyperlink" Target="https://www.youtube.com/watch?v=Q21uNUbK0fs" TargetMode="External"/><Relationship Id="rId8"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youtu.be/fHvuIYpyHlU" TargetMode="External"/><Relationship Id="rId4" Type="http://schemas.openxmlformats.org/officeDocument/2006/relationships/image" Target="../media/image24.png"/><Relationship Id="rId5" Type="http://schemas.openxmlformats.org/officeDocument/2006/relationships/hyperlink" Target="https://edpuzzle.com/media/5c5077a4def0114110e81201"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youtu.be/0PtvdCe5htg" TargetMode="External"/><Relationship Id="rId4" Type="http://schemas.openxmlformats.org/officeDocument/2006/relationships/image" Target="../media/image27.png"/><Relationship Id="rId5" Type="http://schemas.openxmlformats.org/officeDocument/2006/relationships/hyperlink" Target="https://edpuzzle.com/media/5c507767def0114110e80edb"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youtu.be/GY9rkW2moao" TargetMode="External"/><Relationship Id="rId4" Type="http://schemas.openxmlformats.org/officeDocument/2006/relationships/image" Target="../media/image28.png"/><Relationship Id="rId5" Type="http://schemas.openxmlformats.org/officeDocument/2006/relationships/hyperlink" Target="https://edpuzzle.com/media/5c50773d4fe7ee409ac895c9"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0.png"/><Relationship Id="rId4" Type="http://schemas.openxmlformats.org/officeDocument/2006/relationships/hyperlink" Target="https://www.youtube.com/watch?v=qIGXTJLrLf8" TargetMode="External"/><Relationship Id="rId5" Type="http://schemas.openxmlformats.org/officeDocument/2006/relationships/image" Target="../media/image37.png"/><Relationship Id="rId6" Type="http://schemas.openxmlformats.org/officeDocument/2006/relationships/hyperlink" Target="https://www.youtube.com/watch?v=Y1PCwxUDTl8&amp;t=576s" TargetMode="External"/><Relationship Id="rId7"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youtu.be/VPXyzGNTBCA" TargetMode="External"/><Relationship Id="rId4" Type="http://schemas.openxmlformats.org/officeDocument/2006/relationships/image" Target="../media/image31.png"/><Relationship Id="rId5" Type="http://schemas.openxmlformats.org/officeDocument/2006/relationships/hyperlink" Target="https://edpuzzle.com/media/5c50771e723222413d6eb979"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2.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hyperlink" Target="https://youtu.be/-qDZTJoc5cw" TargetMode="External"/><Relationship Id="rId7" Type="http://schemas.openxmlformats.org/officeDocument/2006/relationships/image" Target="../media/image33.png"/><Relationship Id="rId8" Type="http://schemas.openxmlformats.org/officeDocument/2006/relationships/hyperlink" Target="https://edpuzzle.com/media/5c5075f168388b4143528b00"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9.png"/><Relationship Id="rId4" Type="http://schemas.openxmlformats.org/officeDocument/2006/relationships/hyperlink" Target="https://youtu.be/UktvPO0P9t0" TargetMode="External"/><Relationship Id="rId5" Type="http://schemas.openxmlformats.org/officeDocument/2006/relationships/image" Target="../media/image36.png"/><Relationship Id="rId6" Type="http://schemas.openxmlformats.org/officeDocument/2006/relationships/hyperlink" Target="https://edpuzzle.com/media/5c50758478c53140a0b5990d"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www.youtube.com/watch?v=ZCDC7exJc7o" TargetMode="External"/><Relationship Id="rId4" Type="http://schemas.openxmlformats.org/officeDocument/2006/relationships/image" Target="../media/image38.png"/><Relationship Id="rId5" Type="http://schemas.openxmlformats.org/officeDocument/2006/relationships/hyperlink" Target="https://edpuzzle.com/media/5c5073eb3f547440825807ed"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https://youtu.be/m_s-dY6YS5E" TargetMode="External"/><Relationship Id="rId4" Type="http://schemas.openxmlformats.org/officeDocument/2006/relationships/image" Target="../media/image40.png"/><Relationship Id="rId5" Type="http://schemas.openxmlformats.org/officeDocument/2006/relationships/hyperlink" Target="https://edpuzzle.com/media/5c5073b43f5474408258039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hyperlink" Target="https://drive.google.com/file/d/1yQysmwoZfVWYclQrF4tK0zgQQdjxsZop/view?usp=sharing" TargetMode="External"/><Relationship Id="rId6" Type="http://schemas.openxmlformats.org/officeDocument/2006/relationships/hyperlink" Target="https://www.youtube.com/watch?v=OBvOUXnkdOo" TargetMode="External"/><Relationship Id="rId7" Type="http://schemas.openxmlformats.org/officeDocument/2006/relationships/image" Target="../media/image9.png"/><Relationship Id="rId8" Type="http://schemas.openxmlformats.org/officeDocument/2006/relationships/hyperlink" Target="https://www.youtube.com/watch?v=OBvOUXnkdO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rive.google.com/file/d/1yQysmwoZfVWYclQrF4tK0zgQQdjxsZop/view?usp=sharing" TargetMode="External"/><Relationship Id="rId4" Type="http://schemas.openxmlformats.org/officeDocument/2006/relationships/hyperlink" Target="https://www.youtube.com/watch?v=9sC51atyDXU" TargetMode="External"/><Relationship Id="rId5" Type="http://schemas.openxmlformats.org/officeDocument/2006/relationships/image" Target="../media/image7.png"/><Relationship Id="rId6" Type="http://schemas.openxmlformats.org/officeDocument/2006/relationships/hyperlink" Target="https://edpuzzle.com/media/5c5073686691cf410935034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youtu.be/0ZtVBbj_Kos" TargetMode="External"/><Relationship Id="rId4" Type="http://schemas.openxmlformats.org/officeDocument/2006/relationships/image" Target="../media/image6.png"/><Relationship Id="rId5" Type="http://schemas.openxmlformats.org/officeDocument/2006/relationships/hyperlink" Target="https://edpuzzle.com/media/5c5078d5f80b90407cb5745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3"/>
          <p:cNvSpPr txBox="1"/>
          <p:nvPr>
            <p:ph type="ctrTitle"/>
          </p:nvPr>
        </p:nvSpPr>
        <p:spPr>
          <a:xfrm>
            <a:off x="5940564" y="767900"/>
            <a:ext cx="2845200" cy="25122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Mendelian Genetics</a:t>
            </a:r>
            <a:endParaRPr/>
          </a:p>
        </p:txBody>
      </p:sp>
      <p:sp>
        <p:nvSpPr>
          <p:cNvPr id="110" name="Google Shape;110;p13"/>
          <p:cNvSpPr txBox="1"/>
          <p:nvPr>
            <p:ph idx="1" type="subTitle"/>
          </p:nvPr>
        </p:nvSpPr>
        <p:spPr>
          <a:xfrm>
            <a:off x="5940564" y="3709033"/>
            <a:ext cx="2845200" cy="778200"/>
          </a:xfrm>
          <a:prstGeom prst="rect">
            <a:avLst/>
          </a:prstGeom>
        </p:spPr>
        <p:txBody>
          <a:bodyPr anchorCtr="0" anchor="t" bIns="34275" lIns="68575" spcFirstLastPara="1" rIns="68575" wrap="square" tIns="34275">
            <a:noAutofit/>
          </a:bodyPr>
          <a:lstStyle/>
          <a:p>
            <a:pPr indent="0" lvl="0" marL="0" rtl="0" algn="l">
              <a:spcBef>
                <a:spcPts val="70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2"/>
          <p:cNvSpPr txBox="1"/>
          <p:nvPr/>
        </p:nvSpPr>
        <p:spPr>
          <a:xfrm>
            <a:off x="2640000" y="0"/>
            <a:ext cx="6504000" cy="11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 Using the pattern of inheritance from the previous slide ***</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If a person true breeding for dimples is crossed with a hybrid, what proportion of their offspring will display the recessive phenotype?</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D</a:t>
            </a:r>
            <a:r>
              <a:rPr lang="en" sz="1800">
                <a:solidFill>
                  <a:srgbClr val="FF0000"/>
                </a:solidFill>
                <a:latin typeface="Bubblegum Sans"/>
                <a:ea typeface="Bubblegum Sans"/>
                <a:cs typeface="Bubblegum Sans"/>
                <a:sym typeface="Bubblegum Sans"/>
              </a:rPr>
              <a:t> = Dimples</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d</a:t>
            </a:r>
            <a:r>
              <a:rPr lang="en" sz="1800">
                <a:solidFill>
                  <a:srgbClr val="FF0000"/>
                </a:solidFill>
                <a:latin typeface="Bubblegum Sans"/>
                <a:ea typeface="Bubblegum Sans"/>
                <a:cs typeface="Bubblegum Sans"/>
                <a:sym typeface="Bubblegum Sans"/>
              </a:rPr>
              <a:t> = No dimples</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True Breeding Dimples = DD</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Hybrid = Dd</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DD x Dd</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0%</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t/>
            </a:r>
            <a:endParaRPr sz="1800">
              <a:solidFill>
                <a:srgbClr val="FF0000"/>
              </a:solidFill>
              <a:latin typeface="Bubblegum Sans"/>
              <a:ea typeface="Bubblegum Sans"/>
              <a:cs typeface="Bubblegum Sans"/>
              <a:sym typeface="Bubblegum Sans"/>
            </a:endParaRPr>
          </a:p>
        </p:txBody>
      </p:sp>
      <p:sp>
        <p:nvSpPr>
          <p:cNvPr id="186" name="Google Shape;186;p22"/>
          <p:cNvSpPr/>
          <p:nvPr/>
        </p:nvSpPr>
        <p:spPr>
          <a:xfrm>
            <a:off x="5024450" y="3509625"/>
            <a:ext cx="878700" cy="878700"/>
          </a:xfrm>
          <a:prstGeom prst="rect">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7" name="Google Shape;187;p22"/>
          <p:cNvCxnSpPr>
            <a:stCxn id="186" idx="0"/>
            <a:endCxn id="186" idx="2"/>
          </p:cNvCxnSpPr>
          <p:nvPr/>
        </p:nvCxnSpPr>
        <p:spPr>
          <a:xfrm>
            <a:off x="5463800" y="3509625"/>
            <a:ext cx="0" cy="878700"/>
          </a:xfrm>
          <a:prstGeom prst="straightConnector1">
            <a:avLst/>
          </a:prstGeom>
          <a:noFill/>
          <a:ln cap="flat" cmpd="sng" w="28575">
            <a:solidFill>
              <a:schemeClr val="dk2"/>
            </a:solidFill>
            <a:prstDash val="solid"/>
            <a:round/>
            <a:headEnd len="med" w="med" type="none"/>
            <a:tailEnd len="med" w="med" type="none"/>
          </a:ln>
        </p:spPr>
      </p:cxnSp>
      <p:cxnSp>
        <p:nvCxnSpPr>
          <p:cNvPr id="188" name="Google Shape;188;p22"/>
          <p:cNvCxnSpPr>
            <a:stCxn id="186" idx="1"/>
            <a:endCxn id="186" idx="3"/>
          </p:cNvCxnSpPr>
          <p:nvPr/>
        </p:nvCxnSpPr>
        <p:spPr>
          <a:xfrm>
            <a:off x="5024450" y="3948975"/>
            <a:ext cx="878700" cy="0"/>
          </a:xfrm>
          <a:prstGeom prst="straightConnector1">
            <a:avLst/>
          </a:prstGeom>
          <a:noFill/>
          <a:ln cap="flat" cmpd="sng" w="28575">
            <a:solidFill>
              <a:schemeClr val="dk2"/>
            </a:solidFill>
            <a:prstDash val="solid"/>
            <a:round/>
            <a:headEnd len="med" w="med" type="none"/>
            <a:tailEnd len="med" w="med" type="none"/>
          </a:ln>
        </p:spPr>
      </p:cxnSp>
      <p:sp>
        <p:nvSpPr>
          <p:cNvPr id="189" name="Google Shape;189;p22"/>
          <p:cNvSpPr txBox="1"/>
          <p:nvPr/>
        </p:nvSpPr>
        <p:spPr>
          <a:xfrm>
            <a:off x="5152600" y="3083400"/>
            <a:ext cx="832800" cy="3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Bubblegum Sans"/>
                <a:ea typeface="Bubblegum Sans"/>
                <a:cs typeface="Bubblegum Sans"/>
                <a:sym typeface="Bubblegum Sans"/>
              </a:rPr>
              <a:t>D    D</a:t>
            </a:r>
            <a:endParaRPr sz="2400">
              <a:latin typeface="Bubblegum Sans"/>
              <a:ea typeface="Bubblegum Sans"/>
              <a:cs typeface="Bubblegum Sans"/>
              <a:sym typeface="Bubblegum Sans"/>
            </a:endParaRPr>
          </a:p>
        </p:txBody>
      </p:sp>
      <p:sp>
        <p:nvSpPr>
          <p:cNvPr id="190" name="Google Shape;190;p22"/>
          <p:cNvSpPr txBox="1"/>
          <p:nvPr/>
        </p:nvSpPr>
        <p:spPr>
          <a:xfrm>
            <a:off x="4723950" y="3436500"/>
            <a:ext cx="832800" cy="3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Bubblegum Sans"/>
                <a:ea typeface="Bubblegum Sans"/>
                <a:cs typeface="Bubblegum Sans"/>
                <a:sym typeface="Bubblegum Sans"/>
              </a:rPr>
              <a:t>D</a:t>
            </a:r>
            <a:r>
              <a:rPr lang="en" sz="2400">
                <a:latin typeface="Bubblegum Sans"/>
                <a:ea typeface="Bubblegum Sans"/>
                <a:cs typeface="Bubblegum Sans"/>
                <a:sym typeface="Bubblegum Sans"/>
              </a:rPr>
              <a:t>    </a:t>
            </a:r>
            <a:endParaRPr sz="2400">
              <a:latin typeface="Bubblegum Sans"/>
              <a:ea typeface="Bubblegum Sans"/>
              <a:cs typeface="Bubblegum Sans"/>
              <a:sym typeface="Bubblegum Sans"/>
            </a:endParaRPr>
          </a:p>
          <a:p>
            <a:pPr indent="0" lvl="0" marL="0" rtl="0" algn="l">
              <a:spcBef>
                <a:spcPts val="0"/>
              </a:spcBef>
              <a:spcAft>
                <a:spcPts val="0"/>
              </a:spcAft>
              <a:buNone/>
            </a:pPr>
            <a:r>
              <a:rPr lang="en" sz="2400">
                <a:latin typeface="Bubblegum Sans"/>
                <a:ea typeface="Bubblegum Sans"/>
                <a:cs typeface="Bubblegum Sans"/>
                <a:sym typeface="Bubblegum Sans"/>
              </a:rPr>
              <a:t>d</a:t>
            </a:r>
            <a:endParaRPr sz="2400">
              <a:latin typeface="Bubblegum Sans"/>
              <a:ea typeface="Bubblegum Sans"/>
              <a:cs typeface="Bubblegum Sans"/>
              <a:sym typeface="Bubblegum Sans"/>
            </a:endParaRPr>
          </a:p>
        </p:txBody>
      </p:sp>
      <p:sp>
        <p:nvSpPr>
          <p:cNvPr id="191" name="Google Shape;191;p22"/>
          <p:cNvSpPr txBox="1"/>
          <p:nvPr/>
        </p:nvSpPr>
        <p:spPr>
          <a:xfrm>
            <a:off x="4978700" y="3516175"/>
            <a:ext cx="1105200" cy="87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FF"/>
                </a:solidFill>
                <a:latin typeface="Bubblegum Sans"/>
                <a:ea typeface="Bubblegum Sans"/>
                <a:cs typeface="Bubblegum Sans"/>
                <a:sym typeface="Bubblegum Sans"/>
              </a:rPr>
              <a:t>DD DD Dd Dd</a:t>
            </a:r>
            <a:r>
              <a:rPr lang="en" sz="2400">
                <a:latin typeface="Bubblegum Sans"/>
                <a:ea typeface="Bubblegum Sans"/>
                <a:cs typeface="Bubblegum Sans"/>
                <a:sym typeface="Bubblegum Sans"/>
              </a:rPr>
              <a:t> </a:t>
            </a:r>
            <a:endParaRPr sz="2400">
              <a:latin typeface="Bubblegum Sans"/>
              <a:ea typeface="Bubblegum Sans"/>
              <a:cs typeface="Bubblegum Sans"/>
              <a:sym typeface="Bubblegum Sans"/>
            </a:endParaRPr>
          </a:p>
        </p:txBody>
      </p:sp>
      <p:pic>
        <p:nvPicPr>
          <p:cNvPr id="192" name="Google Shape;192;p22">
            <a:hlinkClick r:id="rId3"/>
          </p:cNvPr>
          <p:cNvPicPr preferRelativeResize="0"/>
          <p:nvPr/>
        </p:nvPicPr>
        <p:blipFill>
          <a:blip r:embed="rId4">
            <a:alphaModFix/>
          </a:blip>
          <a:stretch>
            <a:fillRect/>
          </a:stretch>
        </p:blipFill>
        <p:spPr>
          <a:xfrm>
            <a:off x="6983025" y="3060600"/>
            <a:ext cx="1657350" cy="1104900"/>
          </a:xfrm>
          <a:prstGeom prst="rect">
            <a:avLst/>
          </a:prstGeom>
          <a:noFill/>
          <a:ln>
            <a:noFill/>
          </a:ln>
        </p:spPr>
      </p:pic>
      <p:sp>
        <p:nvSpPr>
          <p:cNvPr id="193" name="Google Shape;193;p22">
            <a:hlinkClick r:id="rId5"/>
          </p:cNvPr>
          <p:cNvSpPr txBox="1"/>
          <p:nvPr/>
        </p:nvSpPr>
        <p:spPr>
          <a:xfrm>
            <a:off x="6794850" y="1486800"/>
            <a:ext cx="2033700" cy="14496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Bubblegum Sans"/>
                <a:ea typeface="Bubblegum Sans"/>
                <a:cs typeface="Bubblegum Sans"/>
                <a:sym typeface="Bubblegum Sans"/>
              </a:rPr>
              <a:t>Click on this yellow box for video solution or image below for youtube</a:t>
            </a:r>
            <a:endParaRPr sz="1800">
              <a:solidFill>
                <a:schemeClr val="dk1"/>
              </a:solidFill>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3"/>
          <p:cNvSpPr txBox="1"/>
          <p:nvPr/>
        </p:nvSpPr>
        <p:spPr>
          <a:xfrm>
            <a:off x="3139175" y="466750"/>
            <a:ext cx="5271600" cy="8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If a person is a hybrid for the dimples phenotype, what kind of gametes will they produce?</a:t>
            </a:r>
            <a:endParaRPr sz="1800">
              <a:latin typeface="Bubblegum Sans"/>
              <a:ea typeface="Bubblegum Sans"/>
              <a:cs typeface="Bubblegum Sans"/>
              <a:sym typeface="Bubblegum Sans"/>
            </a:endParaRPr>
          </a:p>
        </p:txBody>
      </p:sp>
      <p:sp>
        <p:nvSpPr>
          <p:cNvPr id="199" name="Google Shape;199;p23"/>
          <p:cNvSpPr/>
          <p:nvPr/>
        </p:nvSpPr>
        <p:spPr>
          <a:xfrm>
            <a:off x="3633400" y="2251425"/>
            <a:ext cx="878700" cy="87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3"/>
          <p:cNvSpPr/>
          <p:nvPr/>
        </p:nvSpPr>
        <p:spPr>
          <a:xfrm>
            <a:off x="4655250" y="2251425"/>
            <a:ext cx="878700" cy="87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p:nvPr/>
        </p:nvSpPr>
        <p:spPr>
          <a:xfrm>
            <a:off x="5677125" y="2251425"/>
            <a:ext cx="878700" cy="87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3"/>
          <p:cNvSpPr/>
          <p:nvPr/>
        </p:nvSpPr>
        <p:spPr>
          <a:xfrm>
            <a:off x="6653200" y="2251425"/>
            <a:ext cx="878700" cy="87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4"/>
          <p:cNvSpPr txBox="1"/>
          <p:nvPr/>
        </p:nvSpPr>
        <p:spPr>
          <a:xfrm>
            <a:off x="3139175" y="466750"/>
            <a:ext cx="5271600" cy="8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If a person is a hybrid for the dimples phenotype, what kind of gametes will they produce?</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Due to Mendel’s law of segregation, the diploid Dd alleles separate into haploid D or d gametes. </a:t>
            </a:r>
            <a:endParaRPr sz="1800">
              <a:solidFill>
                <a:srgbClr val="FF0000"/>
              </a:solidFill>
              <a:latin typeface="Bubblegum Sans"/>
              <a:ea typeface="Bubblegum Sans"/>
              <a:cs typeface="Bubblegum Sans"/>
              <a:sym typeface="Bubblegum Sans"/>
            </a:endParaRPr>
          </a:p>
        </p:txBody>
      </p:sp>
      <p:sp>
        <p:nvSpPr>
          <p:cNvPr id="208" name="Google Shape;208;p24"/>
          <p:cNvSpPr/>
          <p:nvPr/>
        </p:nvSpPr>
        <p:spPr>
          <a:xfrm>
            <a:off x="6653200" y="2251425"/>
            <a:ext cx="878700" cy="87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latin typeface="Bubblegum Sans"/>
                <a:ea typeface="Bubblegum Sans"/>
                <a:cs typeface="Bubblegum Sans"/>
                <a:sym typeface="Bubblegum Sans"/>
              </a:rPr>
              <a:t>d</a:t>
            </a:r>
            <a:endParaRPr b="1" sz="3600">
              <a:latin typeface="Bubblegum Sans"/>
              <a:ea typeface="Bubblegum Sans"/>
              <a:cs typeface="Bubblegum Sans"/>
              <a:sym typeface="Bubblegum Sans"/>
            </a:endParaRPr>
          </a:p>
        </p:txBody>
      </p:sp>
      <p:sp>
        <p:nvSpPr>
          <p:cNvPr id="209" name="Google Shape;209;p24"/>
          <p:cNvSpPr/>
          <p:nvPr/>
        </p:nvSpPr>
        <p:spPr>
          <a:xfrm>
            <a:off x="3633400" y="2251425"/>
            <a:ext cx="878700" cy="87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latin typeface="Bubblegum Sans"/>
                <a:ea typeface="Bubblegum Sans"/>
                <a:cs typeface="Bubblegum Sans"/>
                <a:sym typeface="Bubblegum Sans"/>
              </a:rPr>
              <a:t>D</a:t>
            </a:r>
            <a:endParaRPr b="1" sz="3600">
              <a:latin typeface="Bubblegum Sans"/>
              <a:ea typeface="Bubblegum Sans"/>
              <a:cs typeface="Bubblegum Sans"/>
              <a:sym typeface="Bubblegum Sans"/>
            </a:endParaRPr>
          </a:p>
        </p:txBody>
      </p:sp>
      <p:sp>
        <p:nvSpPr>
          <p:cNvPr id="210" name="Google Shape;210;p24"/>
          <p:cNvSpPr/>
          <p:nvPr/>
        </p:nvSpPr>
        <p:spPr>
          <a:xfrm>
            <a:off x="4655250" y="2251425"/>
            <a:ext cx="878700" cy="87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latin typeface="Bubblegum Sans"/>
                <a:ea typeface="Bubblegum Sans"/>
                <a:cs typeface="Bubblegum Sans"/>
                <a:sym typeface="Bubblegum Sans"/>
              </a:rPr>
              <a:t>D</a:t>
            </a:r>
            <a:endParaRPr b="1" sz="3600">
              <a:latin typeface="Bubblegum Sans"/>
              <a:ea typeface="Bubblegum Sans"/>
              <a:cs typeface="Bubblegum Sans"/>
              <a:sym typeface="Bubblegum Sans"/>
            </a:endParaRPr>
          </a:p>
        </p:txBody>
      </p:sp>
      <p:sp>
        <p:nvSpPr>
          <p:cNvPr id="211" name="Google Shape;211;p24"/>
          <p:cNvSpPr/>
          <p:nvPr/>
        </p:nvSpPr>
        <p:spPr>
          <a:xfrm>
            <a:off x="5677100" y="2186950"/>
            <a:ext cx="878700" cy="87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latin typeface="Bubblegum Sans"/>
                <a:ea typeface="Bubblegum Sans"/>
                <a:cs typeface="Bubblegum Sans"/>
                <a:sym typeface="Bubblegum Sans"/>
              </a:rPr>
              <a:t>d</a:t>
            </a:r>
            <a:endParaRPr b="1" sz="3600">
              <a:latin typeface="Bubblegum Sans"/>
              <a:ea typeface="Bubblegum Sans"/>
              <a:cs typeface="Bubblegum Sans"/>
              <a:sym typeface="Bubblegum Sans"/>
            </a:endParaRPr>
          </a:p>
        </p:txBody>
      </p:sp>
      <p:pic>
        <p:nvPicPr>
          <p:cNvPr id="212" name="Google Shape;212;p24">
            <a:hlinkClick r:id="rId3"/>
          </p:cNvPr>
          <p:cNvPicPr preferRelativeResize="0"/>
          <p:nvPr/>
        </p:nvPicPr>
        <p:blipFill>
          <a:blip r:embed="rId4">
            <a:alphaModFix/>
          </a:blip>
          <a:stretch>
            <a:fillRect/>
          </a:stretch>
        </p:blipFill>
        <p:spPr>
          <a:xfrm>
            <a:off x="1122275" y="3401075"/>
            <a:ext cx="1800225" cy="1133475"/>
          </a:xfrm>
          <a:prstGeom prst="rect">
            <a:avLst/>
          </a:prstGeom>
          <a:noFill/>
          <a:ln>
            <a:noFill/>
          </a:ln>
        </p:spPr>
      </p:pic>
      <p:sp>
        <p:nvSpPr>
          <p:cNvPr id="213" name="Google Shape;213;p24">
            <a:hlinkClick r:id="rId5"/>
          </p:cNvPr>
          <p:cNvSpPr txBox="1"/>
          <p:nvPr/>
        </p:nvSpPr>
        <p:spPr>
          <a:xfrm>
            <a:off x="1005538" y="1998963"/>
            <a:ext cx="2033700" cy="13836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Bubblegum Sans"/>
                <a:ea typeface="Bubblegum Sans"/>
                <a:cs typeface="Bubblegum Sans"/>
                <a:sym typeface="Bubblegum Sans"/>
              </a:rPr>
              <a:t>Click on this yellow box for video solution or image below for youtube</a:t>
            </a:r>
            <a:endParaRPr sz="1800">
              <a:solidFill>
                <a:schemeClr val="dk1"/>
              </a:solidFill>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graphicFrame>
        <p:nvGraphicFramePr>
          <p:cNvPr id="218" name="Google Shape;218;p25"/>
          <p:cNvGraphicFramePr/>
          <p:nvPr/>
        </p:nvGraphicFramePr>
        <p:xfrm>
          <a:off x="520800" y="56750"/>
          <a:ext cx="3000000" cy="3000000"/>
        </p:xfrm>
        <a:graphic>
          <a:graphicData uri="http://schemas.openxmlformats.org/drawingml/2006/table">
            <a:tbl>
              <a:tblPr>
                <a:noFill/>
                <a:tableStyleId>{BA00AB0B-A0FA-4521-8066-47BB80BB2F00}</a:tableStyleId>
              </a:tblPr>
              <a:tblGrid>
                <a:gridCol w="2183050"/>
                <a:gridCol w="1733200"/>
                <a:gridCol w="2085200"/>
                <a:gridCol w="1953625"/>
              </a:tblGrid>
              <a:tr h="767300">
                <a:tc>
                  <a:txBody>
                    <a:bodyPr>
                      <a:noAutofit/>
                    </a:bodyPr>
                    <a:lstStyle/>
                    <a:p>
                      <a:pPr indent="0" lvl="0" marL="88900" marR="88900" rtl="0" algn="ctr">
                        <a:lnSpc>
                          <a:spcPct val="115000"/>
                        </a:lnSpc>
                        <a:spcBef>
                          <a:spcPts val="0"/>
                        </a:spcBef>
                        <a:spcAft>
                          <a:spcPts val="0"/>
                        </a:spcAft>
                        <a:buNone/>
                      </a:pPr>
                      <a:r>
                        <a:rPr b="1" lang="en" sz="1800">
                          <a:latin typeface="Bubblegum Sans"/>
                          <a:ea typeface="Bubblegum Sans"/>
                          <a:cs typeface="Bubblegum Sans"/>
                          <a:sym typeface="Bubblegum Sans"/>
                        </a:rPr>
                        <a:t>Parental Cross</a:t>
                      </a:r>
                      <a:endParaRPr b="1" sz="1800">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a:txBody>
                    <a:bodyPr>
                      <a:noAutofit/>
                    </a:bodyPr>
                    <a:lstStyle/>
                    <a:p>
                      <a:pPr indent="0" lvl="0" marL="88900" marR="88900" rtl="0" algn="ctr">
                        <a:lnSpc>
                          <a:spcPct val="115000"/>
                        </a:lnSpc>
                        <a:spcBef>
                          <a:spcPts val="0"/>
                        </a:spcBef>
                        <a:spcAft>
                          <a:spcPts val="0"/>
                        </a:spcAft>
                        <a:buNone/>
                      </a:pPr>
                      <a:r>
                        <a:rPr b="1" lang="en" sz="1800">
                          <a:latin typeface="Bubblegum Sans"/>
                          <a:ea typeface="Bubblegum Sans"/>
                          <a:cs typeface="Bubblegum Sans"/>
                          <a:sym typeface="Bubblegum Sans"/>
                        </a:rPr>
                        <a:t>Phenotypes of F</a:t>
                      </a:r>
                      <a:r>
                        <a:rPr b="1" baseline="-25000" lang="en" sz="1800">
                          <a:latin typeface="Bubblegum Sans"/>
                          <a:ea typeface="Bubblegum Sans"/>
                          <a:cs typeface="Bubblegum Sans"/>
                          <a:sym typeface="Bubblegum Sans"/>
                        </a:rPr>
                        <a:t>1</a:t>
                      </a:r>
                      <a:r>
                        <a:rPr b="1" lang="en" sz="1800">
                          <a:latin typeface="Bubblegum Sans"/>
                          <a:ea typeface="Bubblegum Sans"/>
                          <a:cs typeface="Bubblegum Sans"/>
                          <a:sym typeface="Bubblegum Sans"/>
                        </a:rPr>
                        <a:t> Offspring</a:t>
                      </a:r>
                      <a:endParaRPr b="1" sz="1800">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gridSpan="2">
                  <a:txBody>
                    <a:bodyPr>
                      <a:noAutofit/>
                    </a:bodyPr>
                    <a:lstStyle/>
                    <a:p>
                      <a:pPr indent="0" lvl="0" marL="88900" marR="88900" rtl="0" algn="ctr">
                        <a:lnSpc>
                          <a:spcPct val="115000"/>
                        </a:lnSpc>
                        <a:spcBef>
                          <a:spcPts val="0"/>
                        </a:spcBef>
                        <a:spcAft>
                          <a:spcPts val="0"/>
                        </a:spcAft>
                        <a:buNone/>
                      </a:pPr>
                      <a:r>
                        <a:rPr b="1" lang="en" sz="1800">
                          <a:latin typeface="Bubblegum Sans"/>
                          <a:ea typeface="Bubblegum Sans"/>
                          <a:cs typeface="Bubblegum Sans"/>
                          <a:sym typeface="Bubblegum Sans"/>
                        </a:rPr>
                        <a:t>Phenotypes of Testcross Offspring </a:t>
                      </a:r>
                      <a:endParaRPr b="1" sz="1800">
                        <a:latin typeface="Bubblegum Sans"/>
                        <a:ea typeface="Bubblegum Sans"/>
                        <a:cs typeface="Bubblegum Sans"/>
                        <a:sym typeface="Bubblegum Sans"/>
                      </a:endParaRPr>
                    </a:p>
                    <a:p>
                      <a:pPr indent="0" lvl="0" marL="88900" marR="88900" rtl="0" algn="ctr">
                        <a:lnSpc>
                          <a:spcPct val="115000"/>
                        </a:lnSpc>
                        <a:spcBef>
                          <a:spcPts val="0"/>
                        </a:spcBef>
                        <a:spcAft>
                          <a:spcPts val="0"/>
                        </a:spcAft>
                        <a:buNone/>
                      </a:pPr>
                      <a:r>
                        <a:rPr b="1" lang="en" sz="1800">
                          <a:latin typeface="Bubblegum Sans"/>
                          <a:ea typeface="Bubblegum Sans"/>
                          <a:cs typeface="Bubblegum Sans"/>
                          <a:sym typeface="Bubblegum Sans"/>
                        </a:rPr>
                        <a:t>(numbers of individuals)</a:t>
                      </a:r>
                      <a:endParaRPr b="1" sz="1800">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hMerge="1"/>
              </a:tr>
              <a:tr h="783550">
                <a:tc>
                  <a:txBody>
                    <a:bodyPr>
                      <a:noAutofit/>
                    </a:bodyPr>
                    <a:lstStyle/>
                    <a:p>
                      <a:pPr indent="0" lvl="0" marL="88900" marR="88900" rtl="0" algn="ctr">
                        <a:lnSpc>
                          <a:spcPct val="115000"/>
                        </a:lnSpc>
                        <a:spcBef>
                          <a:spcPts val="0"/>
                        </a:spcBef>
                        <a:spcAft>
                          <a:spcPts val="0"/>
                        </a:spcAft>
                        <a:buNone/>
                      </a:pPr>
                      <a:r>
                        <a:rPr b="1" lang="en" sz="1800">
                          <a:latin typeface="Bubblegum Sans"/>
                          <a:ea typeface="Bubblegum Sans"/>
                          <a:cs typeface="Bubblegum Sans"/>
                          <a:sym typeface="Bubblegum Sans"/>
                        </a:rPr>
                        <a:t>Taster x Taster</a:t>
                      </a:r>
                      <a:endParaRPr b="1" sz="1800">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a:txBody>
                    <a:bodyPr>
                      <a:noAutofit/>
                    </a:bodyPr>
                    <a:lstStyle/>
                    <a:p>
                      <a:pPr indent="0" lvl="0" marL="88900" marR="88900" rtl="0" algn="ctr">
                        <a:lnSpc>
                          <a:spcPct val="115000"/>
                        </a:lnSpc>
                        <a:spcBef>
                          <a:spcPts val="0"/>
                        </a:spcBef>
                        <a:spcAft>
                          <a:spcPts val="0"/>
                        </a:spcAft>
                        <a:buNone/>
                      </a:pPr>
                      <a:r>
                        <a:rPr b="1" lang="en" sz="1800">
                          <a:latin typeface="Bubblegum Sans"/>
                          <a:ea typeface="Bubblegum Sans"/>
                          <a:cs typeface="Bubblegum Sans"/>
                          <a:sym typeface="Bubblegum Sans"/>
                        </a:rPr>
                        <a:t>Taster</a:t>
                      </a:r>
                      <a:endParaRPr b="1" sz="1800">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a:txBody>
                    <a:bodyPr>
                      <a:noAutofit/>
                    </a:bodyPr>
                    <a:lstStyle/>
                    <a:p>
                      <a:pPr indent="0" lvl="0" marL="88900" marR="88900" rtl="0" algn="ctr">
                        <a:lnSpc>
                          <a:spcPct val="115000"/>
                        </a:lnSpc>
                        <a:spcBef>
                          <a:spcPts val="0"/>
                        </a:spcBef>
                        <a:spcAft>
                          <a:spcPts val="0"/>
                        </a:spcAft>
                        <a:buNone/>
                      </a:pPr>
                      <a:r>
                        <a:rPr b="1" lang="en" sz="1800">
                          <a:latin typeface="Bubblegum Sans"/>
                          <a:ea typeface="Bubblegum Sans"/>
                          <a:cs typeface="Bubblegum Sans"/>
                          <a:sym typeface="Bubblegum Sans"/>
                        </a:rPr>
                        <a:t>Taster </a:t>
                      </a:r>
                      <a:endParaRPr b="1" sz="1800">
                        <a:latin typeface="Bubblegum Sans"/>
                        <a:ea typeface="Bubblegum Sans"/>
                        <a:cs typeface="Bubblegum Sans"/>
                        <a:sym typeface="Bubblegum Sans"/>
                      </a:endParaRPr>
                    </a:p>
                    <a:p>
                      <a:pPr indent="0" lvl="0" marL="88900" marR="88900" rtl="0" algn="ctr">
                        <a:lnSpc>
                          <a:spcPct val="115000"/>
                        </a:lnSpc>
                        <a:spcBef>
                          <a:spcPts val="0"/>
                        </a:spcBef>
                        <a:spcAft>
                          <a:spcPts val="0"/>
                        </a:spcAft>
                        <a:buNone/>
                      </a:pPr>
                      <a:r>
                        <a:rPr b="1" lang="en" sz="1800">
                          <a:latin typeface="Bubblegum Sans"/>
                          <a:ea typeface="Bubblegum Sans"/>
                          <a:cs typeface="Bubblegum Sans"/>
                          <a:sym typeface="Bubblegum Sans"/>
                        </a:rPr>
                        <a:t>(7)</a:t>
                      </a:r>
                      <a:endParaRPr b="1" sz="1800">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a:txBody>
                    <a:bodyPr>
                      <a:noAutofit/>
                    </a:bodyPr>
                    <a:lstStyle/>
                    <a:p>
                      <a:pPr indent="0" lvl="0" marL="88900" marR="88900" rtl="0" algn="ctr">
                        <a:lnSpc>
                          <a:spcPct val="115000"/>
                        </a:lnSpc>
                        <a:spcBef>
                          <a:spcPts val="0"/>
                        </a:spcBef>
                        <a:spcAft>
                          <a:spcPts val="0"/>
                        </a:spcAft>
                        <a:buNone/>
                      </a:pPr>
                      <a:r>
                        <a:rPr b="1" lang="en" sz="1800">
                          <a:latin typeface="Bubblegum Sans"/>
                          <a:ea typeface="Bubblegum Sans"/>
                          <a:cs typeface="Bubblegum Sans"/>
                          <a:sym typeface="Bubblegum Sans"/>
                        </a:rPr>
                        <a:t>Non Taster</a:t>
                      </a:r>
                      <a:endParaRPr b="1" sz="1800">
                        <a:latin typeface="Bubblegum Sans"/>
                        <a:ea typeface="Bubblegum Sans"/>
                        <a:cs typeface="Bubblegum Sans"/>
                        <a:sym typeface="Bubblegum Sans"/>
                      </a:endParaRPr>
                    </a:p>
                    <a:p>
                      <a:pPr indent="0" lvl="0" marL="88900" marR="88900" rtl="0" algn="ctr">
                        <a:lnSpc>
                          <a:spcPct val="115000"/>
                        </a:lnSpc>
                        <a:spcBef>
                          <a:spcPts val="0"/>
                        </a:spcBef>
                        <a:spcAft>
                          <a:spcPts val="0"/>
                        </a:spcAft>
                        <a:buNone/>
                      </a:pPr>
                      <a:r>
                        <a:rPr b="1" lang="en" sz="1800">
                          <a:latin typeface="Bubblegum Sans"/>
                          <a:ea typeface="Bubblegum Sans"/>
                          <a:cs typeface="Bubblegum Sans"/>
                          <a:sym typeface="Bubblegum Sans"/>
                        </a:rPr>
                        <a:t>(9)</a:t>
                      </a:r>
                      <a:endParaRPr b="1" sz="1800">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r>
            </a:tbl>
          </a:graphicData>
        </a:graphic>
      </p:graphicFrame>
      <p:sp>
        <p:nvSpPr>
          <p:cNvPr id="219" name="Google Shape;219;p25"/>
          <p:cNvSpPr txBox="1"/>
          <p:nvPr/>
        </p:nvSpPr>
        <p:spPr>
          <a:xfrm>
            <a:off x="2423850" y="1828800"/>
            <a:ext cx="6582300" cy="631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Which is </a:t>
            </a:r>
            <a:r>
              <a:rPr lang="en" sz="1800">
                <a:latin typeface="Bubblegum Sans"/>
                <a:ea typeface="Bubblegum Sans"/>
                <a:cs typeface="Bubblegum Sans"/>
                <a:sym typeface="Bubblegum Sans"/>
              </a:rPr>
              <a:t>inherited</a:t>
            </a:r>
            <a:r>
              <a:rPr lang="en" sz="1800">
                <a:latin typeface="Bubblegum Sans"/>
                <a:ea typeface="Bubblegum Sans"/>
                <a:cs typeface="Bubblegum Sans"/>
                <a:sym typeface="Bubblegum Sans"/>
              </a:rPr>
              <a:t> as dominant - Taster or nontaster</a:t>
            </a:r>
            <a:r>
              <a:rPr lang="en" sz="1800">
                <a:latin typeface="Bubblegum Sans"/>
                <a:ea typeface="Bubblegum Sans"/>
                <a:cs typeface="Bubblegum Sans"/>
                <a:sym typeface="Bubblegum Sans"/>
              </a:rPr>
              <a:t>?</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What are the possible genotypes of the parents?</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What is the genotype of the F</a:t>
            </a:r>
            <a:r>
              <a:rPr baseline="-25000" lang="en" sz="1800">
                <a:latin typeface="Bubblegum Sans"/>
                <a:ea typeface="Bubblegum Sans"/>
                <a:cs typeface="Bubblegum Sans"/>
                <a:sym typeface="Bubblegum Sans"/>
              </a:rPr>
              <a:t>1</a:t>
            </a:r>
            <a:r>
              <a:rPr lang="en" sz="1800">
                <a:latin typeface="Bubblegum Sans"/>
                <a:ea typeface="Bubblegum Sans"/>
                <a:cs typeface="Bubblegum Sans"/>
                <a:sym typeface="Bubblegum Sans"/>
              </a:rPr>
              <a:t> offspring that is used in the testcross?</a:t>
            </a:r>
            <a:endParaRPr sz="1800">
              <a:latin typeface="Bubblegum Sans"/>
              <a:ea typeface="Bubblegum Sans"/>
              <a:cs typeface="Bubblegum Sans"/>
              <a:sym typeface="Bubblegum Sans"/>
            </a:endParaRPr>
          </a:p>
          <a:p>
            <a:pPr indent="0" lvl="0" marL="457200" rtl="0" algn="l">
              <a:spcBef>
                <a:spcPts val="0"/>
              </a:spcBef>
              <a:spcAft>
                <a:spcPts val="0"/>
              </a:spcAft>
              <a:buNone/>
            </a:pPr>
            <a:r>
              <a:t/>
            </a:r>
            <a:endParaRPr sz="1800">
              <a:latin typeface="Bubblegum Sans"/>
              <a:ea typeface="Bubblegum Sans"/>
              <a:cs typeface="Bubblegum Sans"/>
              <a:sym typeface="Bubblegum Sans"/>
            </a:endParaRPr>
          </a:p>
          <a:p>
            <a:pPr indent="0" lvl="0" marL="457200" rtl="0" algn="l">
              <a:spcBef>
                <a:spcPts val="0"/>
              </a:spcBef>
              <a:spcAft>
                <a:spcPts val="0"/>
              </a:spcAft>
              <a:buNone/>
            </a:pPr>
            <a:r>
              <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What is the mode of inheritance/pattern of inheritance for the ability to taste?</a:t>
            </a:r>
            <a:endParaRPr sz="1800">
              <a:latin typeface="Bubblegum Sans"/>
              <a:ea typeface="Bubblegum Sans"/>
              <a:cs typeface="Bubblegum Sans"/>
              <a:sym typeface="Bubblegum Sans"/>
            </a:endParaRPr>
          </a:p>
        </p:txBody>
      </p:sp>
      <p:sp>
        <p:nvSpPr>
          <p:cNvPr id="220" name="Google Shape;220;p25"/>
          <p:cNvSpPr txBox="1"/>
          <p:nvPr/>
        </p:nvSpPr>
        <p:spPr>
          <a:xfrm>
            <a:off x="173875" y="3404600"/>
            <a:ext cx="1839600" cy="988500"/>
          </a:xfrm>
          <a:prstGeom prst="rect">
            <a:avLst/>
          </a:prstGeom>
          <a:solidFill>
            <a:srgbClr val="99FFEE"/>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Bubblegum Sans"/>
                <a:ea typeface="Bubblegum Sans"/>
                <a:cs typeface="Bubblegum Sans"/>
                <a:sym typeface="Bubblegum Sans"/>
              </a:rPr>
              <a:t>** Answers are on next slide**</a:t>
            </a:r>
            <a:endParaRPr sz="2400">
              <a:latin typeface="Bubblegum Sans"/>
              <a:ea typeface="Bubblegum Sans"/>
              <a:cs typeface="Bubblegum Sans"/>
              <a:sym typeface="Bubblegum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graphicFrame>
        <p:nvGraphicFramePr>
          <p:cNvPr id="225" name="Google Shape;225;p26"/>
          <p:cNvGraphicFramePr/>
          <p:nvPr/>
        </p:nvGraphicFramePr>
        <p:xfrm>
          <a:off x="520800" y="56750"/>
          <a:ext cx="3000000" cy="3000000"/>
        </p:xfrm>
        <a:graphic>
          <a:graphicData uri="http://schemas.openxmlformats.org/drawingml/2006/table">
            <a:tbl>
              <a:tblPr>
                <a:noFill/>
                <a:tableStyleId>{BA00AB0B-A0FA-4521-8066-47BB80BB2F00}</a:tableStyleId>
              </a:tblPr>
              <a:tblGrid>
                <a:gridCol w="2183050"/>
                <a:gridCol w="1733200"/>
                <a:gridCol w="2085200"/>
                <a:gridCol w="1953625"/>
              </a:tblGrid>
              <a:tr h="643850">
                <a:tc>
                  <a:txBody>
                    <a:bodyPr>
                      <a:noAutofit/>
                    </a:bodyPr>
                    <a:lstStyle/>
                    <a:p>
                      <a:pPr indent="0" lvl="0" marL="88900" marR="88900" rtl="0" algn="ctr">
                        <a:lnSpc>
                          <a:spcPct val="115000"/>
                        </a:lnSpc>
                        <a:spcBef>
                          <a:spcPts val="0"/>
                        </a:spcBef>
                        <a:spcAft>
                          <a:spcPts val="0"/>
                        </a:spcAft>
                        <a:buNone/>
                      </a:pPr>
                      <a:r>
                        <a:rPr b="1" lang="en">
                          <a:latin typeface="Bubblegum Sans"/>
                          <a:ea typeface="Bubblegum Sans"/>
                          <a:cs typeface="Bubblegum Sans"/>
                          <a:sym typeface="Bubblegum Sans"/>
                        </a:rPr>
                        <a:t>Parental Cross</a:t>
                      </a:r>
                      <a:endParaRPr b="1">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a:txBody>
                    <a:bodyPr>
                      <a:noAutofit/>
                    </a:bodyPr>
                    <a:lstStyle/>
                    <a:p>
                      <a:pPr indent="0" lvl="0" marL="88900" marR="88900" rtl="0" algn="ctr">
                        <a:lnSpc>
                          <a:spcPct val="115000"/>
                        </a:lnSpc>
                        <a:spcBef>
                          <a:spcPts val="0"/>
                        </a:spcBef>
                        <a:spcAft>
                          <a:spcPts val="0"/>
                        </a:spcAft>
                        <a:buNone/>
                      </a:pPr>
                      <a:r>
                        <a:rPr b="1" lang="en">
                          <a:latin typeface="Bubblegum Sans"/>
                          <a:ea typeface="Bubblegum Sans"/>
                          <a:cs typeface="Bubblegum Sans"/>
                          <a:sym typeface="Bubblegum Sans"/>
                        </a:rPr>
                        <a:t>Phenotypes of F</a:t>
                      </a:r>
                      <a:r>
                        <a:rPr b="1" baseline="-25000" lang="en">
                          <a:latin typeface="Bubblegum Sans"/>
                          <a:ea typeface="Bubblegum Sans"/>
                          <a:cs typeface="Bubblegum Sans"/>
                          <a:sym typeface="Bubblegum Sans"/>
                        </a:rPr>
                        <a:t>1</a:t>
                      </a:r>
                      <a:r>
                        <a:rPr b="1" lang="en">
                          <a:latin typeface="Bubblegum Sans"/>
                          <a:ea typeface="Bubblegum Sans"/>
                          <a:cs typeface="Bubblegum Sans"/>
                          <a:sym typeface="Bubblegum Sans"/>
                        </a:rPr>
                        <a:t> Offspring</a:t>
                      </a:r>
                      <a:endParaRPr b="1">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gridSpan="2">
                  <a:txBody>
                    <a:bodyPr>
                      <a:noAutofit/>
                    </a:bodyPr>
                    <a:lstStyle/>
                    <a:p>
                      <a:pPr indent="0" lvl="0" marL="88900" marR="88900" rtl="0" algn="ctr">
                        <a:lnSpc>
                          <a:spcPct val="115000"/>
                        </a:lnSpc>
                        <a:spcBef>
                          <a:spcPts val="0"/>
                        </a:spcBef>
                        <a:spcAft>
                          <a:spcPts val="0"/>
                        </a:spcAft>
                        <a:buNone/>
                      </a:pPr>
                      <a:r>
                        <a:rPr b="1" lang="en">
                          <a:latin typeface="Bubblegum Sans"/>
                          <a:ea typeface="Bubblegum Sans"/>
                          <a:cs typeface="Bubblegum Sans"/>
                          <a:sym typeface="Bubblegum Sans"/>
                        </a:rPr>
                        <a:t>Phenotypes of Testcross Offspring </a:t>
                      </a:r>
                      <a:endParaRPr b="1">
                        <a:latin typeface="Bubblegum Sans"/>
                        <a:ea typeface="Bubblegum Sans"/>
                        <a:cs typeface="Bubblegum Sans"/>
                        <a:sym typeface="Bubblegum Sans"/>
                      </a:endParaRPr>
                    </a:p>
                    <a:p>
                      <a:pPr indent="0" lvl="0" marL="88900" marR="88900" rtl="0" algn="ctr">
                        <a:lnSpc>
                          <a:spcPct val="115000"/>
                        </a:lnSpc>
                        <a:spcBef>
                          <a:spcPts val="0"/>
                        </a:spcBef>
                        <a:spcAft>
                          <a:spcPts val="0"/>
                        </a:spcAft>
                        <a:buNone/>
                      </a:pPr>
                      <a:r>
                        <a:rPr b="1" lang="en">
                          <a:latin typeface="Bubblegum Sans"/>
                          <a:ea typeface="Bubblegum Sans"/>
                          <a:cs typeface="Bubblegum Sans"/>
                          <a:sym typeface="Bubblegum Sans"/>
                        </a:rPr>
                        <a:t>(numbers of individuals)</a:t>
                      </a:r>
                      <a:endParaRPr b="1">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hMerge="1"/>
              </a:tr>
              <a:tr h="643850">
                <a:tc>
                  <a:txBody>
                    <a:bodyPr>
                      <a:noAutofit/>
                    </a:bodyPr>
                    <a:lstStyle/>
                    <a:p>
                      <a:pPr indent="0" lvl="0" marL="88900" marR="88900" rtl="0" algn="ctr">
                        <a:lnSpc>
                          <a:spcPct val="115000"/>
                        </a:lnSpc>
                        <a:spcBef>
                          <a:spcPts val="0"/>
                        </a:spcBef>
                        <a:spcAft>
                          <a:spcPts val="0"/>
                        </a:spcAft>
                        <a:buNone/>
                      </a:pPr>
                      <a:r>
                        <a:rPr b="1" lang="en">
                          <a:latin typeface="Bubblegum Sans"/>
                          <a:ea typeface="Bubblegum Sans"/>
                          <a:cs typeface="Bubblegum Sans"/>
                          <a:sym typeface="Bubblegum Sans"/>
                        </a:rPr>
                        <a:t>Taster x Taster</a:t>
                      </a:r>
                      <a:endParaRPr b="1">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a:txBody>
                    <a:bodyPr>
                      <a:noAutofit/>
                    </a:bodyPr>
                    <a:lstStyle/>
                    <a:p>
                      <a:pPr indent="0" lvl="0" marL="88900" marR="88900" rtl="0" algn="ctr">
                        <a:lnSpc>
                          <a:spcPct val="115000"/>
                        </a:lnSpc>
                        <a:spcBef>
                          <a:spcPts val="0"/>
                        </a:spcBef>
                        <a:spcAft>
                          <a:spcPts val="0"/>
                        </a:spcAft>
                        <a:buNone/>
                      </a:pPr>
                      <a:r>
                        <a:rPr b="1" lang="en">
                          <a:latin typeface="Bubblegum Sans"/>
                          <a:ea typeface="Bubblegum Sans"/>
                          <a:cs typeface="Bubblegum Sans"/>
                          <a:sym typeface="Bubblegum Sans"/>
                        </a:rPr>
                        <a:t>Taster</a:t>
                      </a:r>
                      <a:endParaRPr b="1">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a:txBody>
                    <a:bodyPr>
                      <a:noAutofit/>
                    </a:bodyPr>
                    <a:lstStyle/>
                    <a:p>
                      <a:pPr indent="0" lvl="0" marL="88900" marR="88900" rtl="0" algn="ctr">
                        <a:lnSpc>
                          <a:spcPct val="115000"/>
                        </a:lnSpc>
                        <a:spcBef>
                          <a:spcPts val="0"/>
                        </a:spcBef>
                        <a:spcAft>
                          <a:spcPts val="0"/>
                        </a:spcAft>
                        <a:buNone/>
                      </a:pPr>
                      <a:r>
                        <a:rPr b="1" lang="en">
                          <a:latin typeface="Bubblegum Sans"/>
                          <a:ea typeface="Bubblegum Sans"/>
                          <a:cs typeface="Bubblegum Sans"/>
                          <a:sym typeface="Bubblegum Sans"/>
                        </a:rPr>
                        <a:t>Taster </a:t>
                      </a:r>
                      <a:endParaRPr b="1">
                        <a:latin typeface="Bubblegum Sans"/>
                        <a:ea typeface="Bubblegum Sans"/>
                        <a:cs typeface="Bubblegum Sans"/>
                        <a:sym typeface="Bubblegum Sans"/>
                      </a:endParaRPr>
                    </a:p>
                    <a:p>
                      <a:pPr indent="0" lvl="0" marL="88900" marR="88900" rtl="0" algn="ctr">
                        <a:lnSpc>
                          <a:spcPct val="115000"/>
                        </a:lnSpc>
                        <a:spcBef>
                          <a:spcPts val="0"/>
                        </a:spcBef>
                        <a:spcAft>
                          <a:spcPts val="0"/>
                        </a:spcAft>
                        <a:buNone/>
                      </a:pPr>
                      <a:r>
                        <a:rPr b="1" lang="en">
                          <a:latin typeface="Bubblegum Sans"/>
                          <a:ea typeface="Bubblegum Sans"/>
                          <a:cs typeface="Bubblegum Sans"/>
                          <a:sym typeface="Bubblegum Sans"/>
                        </a:rPr>
                        <a:t>(7)</a:t>
                      </a:r>
                      <a:endParaRPr b="1">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a:txBody>
                    <a:bodyPr>
                      <a:noAutofit/>
                    </a:bodyPr>
                    <a:lstStyle/>
                    <a:p>
                      <a:pPr indent="0" lvl="0" marL="88900" marR="88900" rtl="0" algn="ctr">
                        <a:lnSpc>
                          <a:spcPct val="115000"/>
                        </a:lnSpc>
                        <a:spcBef>
                          <a:spcPts val="0"/>
                        </a:spcBef>
                        <a:spcAft>
                          <a:spcPts val="0"/>
                        </a:spcAft>
                        <a:buNone/>
                      </a:pPr>
                      <a:r>
                        <a:rPr b="1" lang="en">
                          <a:latin typeface="Bubblegum Sans"/>
                          <a:ea typeface="Bubblegum Sans"/>
                          <a:cs typeface="Bubblegum Sans"/>
                          <a:sym typeface="Bubblegum Sans"/>
                        </a:rPr>
                        <a:t>Non Taster</a:t>
                      </a:r>
                      <a:endParaRPr b="1">
                        <a:latin typeface="Bubblegum Sans"/>
                        <a:ea typeface="Bubblegum Sans"/>
                        <a:cs typeface="Bubblegum Sans"/>
                        <a:sym typeface="Bubblegum Sans"/>
                      </a:endParaRPr>
                    </a:p>
                    <a:p>
                      <a:pPr indent="0" lvl="0" marL="88900" marR="88900" rtl="0" algn="ctr">
                        <a:lnSpc>
                          <a:spcPct val="115000"/>
                        </a:lnSpc>
                        <a:spcBef>
                          <a:spcPts val="0"/>
                        </a:spcBef>
                        <a:spcAft>
                          <a:spcPts val="0"/>
                        </a:spcAft>
                        <a:buNone/>
                      </a:pPr>
                      <a:r>
                        <a:rPr b="1" lang="en">
                          <a:latin typeface="Bubblegum Sans"/>
                          <a:ea typeface="Bubblegum Sans"/>
                          <a:cs typeface="Bubblegum Sans"/>
                          <a:sym typeface="Bubblegum Sans"/>
                        </a:rPr>
                        <a:t>(9)</a:t>
                      </a:r>
                      <a:endParaRPr b="1">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r>
            </a:tbl>
          </a:graphicData>
        </a:graphic>
      </p:graphicFrame>
      <p:sp>
        <p:nvSpPr>
          <p:cNvPr id="226" name="Google Shape;226;p26"/>
          <p:cNvSpPr txBox="1"/>
          <p:nvPr/>
        </p:nvSpPr>
        <p:spPr>
          <a:xfrm>
            <a:off x="1537550" y="1413050"/>
            <a:ext cx="7606500" cy="631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Which is inherited as dominant - Taster or nontaster?</a:t>
            </a:r>
            <a:endParaRPr sz="1800">
              <a:latin typeface="Bubblegum Sans"/>
              <a:ea typeface="Bubblegum Sans"/>
              <a:cs typeface="Bubblegum Sans"/>
              <a:sym typeface="Bubblegum Sans"/>
            </a:endParaRPr>
          </a:p>
          <a:p>
            <a:pPr indent="0" lvl="0" marL="457200" rtl="0" algn="l">
              <a:spcBef>
                <a:spcPts val="0"/>
              </a:spcBef>
              <a:spcAft>
                <a:spcPts val="0"/>
              </a:spcAft>
              <a:buNone/>
            </a:pPr>
            <a:r>
              <a:rPr lang="en" sz="1800">
                <a:solidFill>
                  <a:srgbClr val="FF0000"/>
                </a:solidFill>
                <a:latin typeface="Bubblegum Sans"/>
                <a:ea typeface="Bubblegum Sans"/>
                <a:cs typeface="Bubblegum Sans"/>
                <a:sym typeface="Bubblegum Sans"/>
              </a:rPr>
              <a:t>Taster is the dominant allele. We can see this because later in the F</a:t>
            </a:r>
            <a:r>
              <a:rPr baseline="-25000" lang="en" sz="1800">
                <a:solidFill>
                  <a:srgbClr val="FF0000"/>
                </a:solidFill>
                <a:latin typeface="Bubblegum Sans"/>
                <a:ea typeface="Bubblegum Sans"/>
                <a:cs typeface="Bubblegum Sans"/>
                <a:sym typeface="Bubblegum Sans"/>
              </a:rPr>
              <a:t>2</a:t>
            </a:r>
            <a:r>
              <a:rPr lang="en" sz="1800">
                <a:solidFill>
                  <a:srgbClr val="FF0000"/>
                </a:solidFill>
                <a:latin typeface="Bubblegum Sans"/>
                <a:ea typeface="Bubblegum Sans"/>
                <a:cs typeface="Bubblegum Sans"/>
                <a:sym typeface="Bubblegum Sans"/>
              </a:rPr>
              <a:t> the nontaster phenotype appears. That means that it has been “hidden” as a recessive allele. </a:t>
            </a:r>
            <a:endParaRPr sz="1800">
              <a:solidFill>
                <a:srgbClr val="FF0000"/>
              </a:solidFill>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What are the possible genotypes of the parents?</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The parents can be TT or Tt and display the taster phenotype. As we look at the data, we see that some of the F</a:t>
            </a:r>
            <a:r>
              <a:rPr baseline="-25000" lang="en" sz="1800">
                <a:solidFill>
                  <a:srgbClr val="FF0000"/>
                </a:solidFill>
                <a:latin typeface="Bubblegum Sans"/>
                <a:ea typeface="Bubblegum Sans"/>
                <a:cs typeface="Bubblegum Sans"/>
                <a:sym typeface="Bubblegum Sans"/>
              </a:rPr>
              <a:t>2</a:t>
            </a:r>
            <a:r>
              <a:rPr lang="en" sz="1800">
                <a:solidFill>
                  <a:srgbClr val="FF0000"/>
                </a:solidFill>
                <a:latin typeface="Bubblegum Sans"/>
                <a:ea typeface="Bubblegum Sans"/>
                <a:cs typeface="Bubblegum Sans"/>
                <a:sym typeface="Bubblegum Sans"/>
              </a:rPr>
              <a:t> (box 3) are tt, therefore the Taster parent in box 2 carries a recessive, t allele. </a:t>
            </a:r>
            <a:endParaRPr sz="1800">
              <a:solidFill>
                <a:srgbClr val="FF0000"/>
              </a:solidFill>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What is the genotype of the F</a:t>
            </a:r>
            <a:r>
              <a:rPr baseline="-25000" lang="en" sz="1800">
                <a:latin typeface="Bubblegum Sans"/>
                <a:ea typeface="Bubblegum Sans"/>
                <a:cs typeface="Bubblegum Sans"/>
                <a:sym typeface="Bubblegum Sans"/>
              </a:rPr>
              <a:t>1</a:t>
            </a:r>
            <a:r>
              <a:rPr lang="en" sz="1800">
                <a:latin typeface="Bubblegum Sans"/>
                <a:ea typeface="Bubblegum Sans"/>
                <a:cs typeface="Bubblegum Sans"/>
                <a:sym typeface="Bubblegum Sans"/>
              </a:rPr>
              <a:t>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offspring that is used in the testcross?</a:t>
            </a:r>
            <a:endParaRPr sz="1800">
              <a:latin typeface="Bubblegum Sans"/>
              <a:ea typeface="Bubblegum Sans"/>
              <a:cs typeface="Bubblegum Sans"/>
              <a:sym typeface="Bubblegum Sans"/>
            </a:endParaRPr>
          </a:p>
          <a:p>
            <a:pPr indent="0" lvl="0" marL="45720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What is the mode of inheritance/pattern of inheritance for the ability to taste? </a:t>
            </a:r>
            <a:r>
              <a:rPr lang="en" sz="1800">
                <a:solidFill>
                  <a:srgbClr val="FF0000"/>
                </a:solidFill>
                <a:latin typeface="Bubblegum Sans"/>
                <a:ea typeface="Bubblegum Sans"/>
                <a:cs typeface="Bubblegum Sans"/>
                <a:sym typeface="Bubblegum Sans"/>
              </a:rPr>
              <a:t>(Autosomal) Dominant. The nontaster offspring is your clue. </a:t>
            </a:r>
            <a:endParaRPr sz="1800">
              <a:solidFill>
                <a:srgbClr val="FF0000"/>
              </a:solidFill>
              <a:latin typeface="Bubblegum Sans"/>
              <a:ea typeface="Bubblegum Sans"/>
              <a:cs typeface="Bubblegum Sans"/>
              <a:sym typeface="Bubblegum Sans"/>
            </a:endParaRPr>
          </a:p>
        </p:txBody>
      </p:sp>
      <p:sp>
        <p:nvSpPr>
          <p:cNvPr id="227" name="Google Shape;227;p26"/>
          <p:cNvSpPr txBox="1"/>
          <p:nvPr/>
        </p:nvSpPr>
        <p:spPr>
          <a:xfrm>
            <a:off x="2026750" y="1083950"/>
            <a:ext cx="677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D85C6"/>
                </a:solidFill>
              </a:rPr>
              <a:t>Box 1</a:t>
            </a:r>
            <a:endParaRPr b="1">
              <a:solidFill>
                <a:srgbClr val="3D85C6"/>
              </a:solidFill>
            </a:endParaRPr>
          </a:p>
        </p:txBody>
      </p:sp>
      <p:sp>
        <p:nvSpPr>
          <p:cNvPr id="228" name="Google Shape;228;p26"/>
          <p:cNvSpPr txBox="1"/>
          <p:nvPr/>
        </p:nvSpPr>
        <p:spPr>
          <a:xfrm>
            <a:off x="3759950" y="1033775"/>
            <a:ext cx="677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D85C6"/>
                </a:solidFill>
              </a:rPr>
              <a:t>Box 2</a:t>
            </a:r>
            <a:endParaRPr b="1">
              <a:solidFill>
                <a:srgbClr val="3D85C6"/>
              </a:solidFill>
            </a:endParaRPr>
          </a:p>
        </p:txBody>
      </p:sp>
      <p:sp>
        <p:nvSpPr>
          <p:cNvPr id="229" name="Google Shape;229;p26"/>
          <p:cNvSpPr txBox="1"/>
          <p:nvPr/>
        </p:nvSpPr>
        <p:spPr>
          <a:xfrm>
            <a:off x="7798775" y="1083950"/>
            <a:ext cx="677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D85C6"/>
                </a:solidFill>
              </a:rPr>
              <a:t>Box 3</a:t>
            </a:r>
            <a:endParaRPr b="1">
              <a:solidFill>
                <a:srgbClr val="3D85C6"/>
              </a:solidFill>
            </a:endParaRPr>
          </a:p>
        </p:txBody>
      </p:sp>
      <p:sp>
        <p:nvSpPr>
          <p:cNvPr id="230" name="Google Shape;230;p26"/>
          <p:cNvSpPr/>
          <p:nvPr/>
        </p:nvSpPr>
        <p:spPr>
          <a:xfrm>
            <a:off x="5320725" y="3693300"/>
            <a:ext cx="878700" cy="878700"/>
          </a:xfrm>
          <a:prstGeom prst="rect">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1" name="Google Shape;231;p26"/>
          <p:cNvCxnSpPr>
            <a:stCxn id="230" idx="0"/>
            <a:endCxn id="230" idx="2"/>
          </p:cNvCxnSpPr>
          <p:nvPr/>
        </p:nvCxnSpPr>
        <p:spPr>
          <a:xfrm>
            <a:off x="5760075" y="3693300"/>
            <a:ext cx="0" cy="878700"/>
          </a:xfrm>
          <a:prstGeom prst="straightConnector1">
            <a:avLst/>
          </a:prstGeom>
          <a:noFill/>
          <a:ln cap="flat" cmpd="sng" w="28575">
            <a:solidFill>
              <a:schemeClr val="dk2"/>
            </a:solidFill>
            <a:prstDash val="solid"/>
            <a:round/>
            <a:headEnd len="med" w="med" type="none"/>
            <a:tailEnd len="med" w="med" type="none"/>
          </a:ln>
        </p:spPr>
      </p:cxnSp>
      <p:cxnSp>
        <p:nvCxnSpPr>
          <p:cNvPr id="232" name="Google Shape;232;p26"/>
          <p:cNvCxnSpPr>
            <a:stCxn id="230" idx="1"/>
            <a:endCxn id="230" idx="3"/>
          </p:cNvCxnSpPr>
          <p:nvPr/>
        </p:nvCxnSpPr>
        <p:spPr>
          <a:xfrm>
            <a:off x="5320725" y="4132650"/>
            <a:ext cx="878700" cy="0"/>
          </a:xfrm>
          <a:prstGeom prst="straightConnector1">
            <a:avLst/>
          </a:prstGeom>
          <a:noFill/>
          <a:ln cap="flat" cmpd="sng" w="28575">
            <a:solidFill>
              <a:schemeClr val="dk2"/>
            </a:solidFill>
            <a:prstDash val="solid"/>
            <a:round/>
            <a:headEnd len="med" w="med" type="none"/>
            <a:tailEnd len="med" w="med" type="none"/>
          </a:ln>
        </p:spPr>
      </p:cxnSp>
      <p:sp>
        <p:nvSpPr>
          <p:cNvPr id="233" name="Google Shape;233;p26"/>
          <p:cNvSpPr txBox="1"/>
          <p:nvPr/>
        </p:nvSpPr>
        <p:spPr>
          <a:xfrm>
            <a:off x="5407725" y="3276150"/>
            <a:ext cx="832800" cy="3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Bubblegum Sans"/>
                <a:ea typeface="Bubblegum Sans"/>
                <a:cs typeface="Bubblegum Sans"/>
                <a:sym typeface="Bubblegum Sans"/>
              </a:rPr>
              <a:t>T</a:t>
            </a:r>
            <a:r>
              <a:rPr lang="en" sz="2400">
                <a:latin typeface="Bubblegum Sans"/>
                <a:ea typeface="Bubblegum Sans"/>
                <a:cs typeface="Bubblegum Sans"/>
                <a:sym typeface="Bubblegum Sans"/>
              </a:rPr>
              <a:t>    t</a:t>
            </a:r>
            <a:endParaRPr sz="2400">
              <a:latin typeface="Bubblegum Sans"/>
              <a:ea typeface="Bubblegum Sans"/>
              <a:cs typeface="Bubblegum Sans"/>
              <a:sym typeface="Bubblegum Sans"/>
            </a:endParaRPr>
          </a:p>
        </p:txBody>
      </p:sp>
      <p:sp>
        <p:nvSpPr>
          <p:cNvPr id="234" name="Google Shape;234;p26"/>
          <p:cNvSpPr txBox="1"/>
          <p:nvPr/>
        </p:nvSpPr>
        <p:spPr>
          <a:xfrm>
            <a:off x="5084275" y="3693300"/>
            <a:ext cx="832800" cy="3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Bubblegum Sans"/>
                <a:ea typeface="Bubblegum Sans"/>
                <a:cs typeface="Bubblegum Sans"/>
                <a:sym typeface="Bubblegum Sans"/>
              </a:rPr>
              <a:t>t</a:t>
            </a:r>
            <a:r>
              <a:rPr lang="en" sz="2400">
                <a:latin typeface="Bubblegum Sans"/>
                <a:ea typeface="Bubblegum Sans"/>
                <a:cs typeface="Bubblegum Sans"/>
                <a:sym typeface="Bubblegum Sans"/>
              </a:rPr>
              <a:t>    </a:t>
            </a:r>
            <a:endParaRPr sz="2400">
              <a:latin typeface="Bubblegum Sans"/>
              <a:ea typeface="Bubblegum Sans"/>
              <a:cs typeface="Bubblegum Sans"/>
              <a:sym typeface="Bubblegum Sans"/>
            </a:endParaRPr>
          </a:p>
          <a:p>
            <a:pPr indent="0" lvl="0" marL="0" rtl="0" algn="l">
              <a:spcBef>
                <a:spcPts val="0"/>
              </a:spcBef>
              <a:spcAft>
                <a:spcPts val="0"/>
              </a:spcAft>
              <a:buNone/>
            </a:pPr>
            <a:r>
              <a:rPr lang="en" sz="2400">
                <a:latin typeface="Bubblegum Sans"/>
                <a:ea typeface="Bubblegum Sans"/>
                <a:cs typeface="Bubblegum Sans"/>
                <a:sym typeface="Bubblegum Sans"/>
              </a:rPr>
              <a:t>t</a:t>
            </a:r>
            <a:endParaRPr sz="2400">
              <a:latin typeface="Bubblegum Sans"/>
              <a:ea typeface="Bubblegum Sans"/>
              <a:cs typeface="Bubblegum Sans"/>
              <a:sym typeface="Bubblegum Sans"/>
            </a:endParaRPr>
          </a:p>
        </p:txBody>
      </p:sp>
      <p:sp>
        <p:nvSpPr>
          <p:cNvPr id="235" name="Google Shape;235;p26"/>
          <p:cNvSpPr txBox="1"/>
          <p:nvPr/>
        </p:nvSpPr>
        <p:spPr>
          <a:xfrm>
            <a:off x="5320725" y="3693300"/>
            <a:ext cx="1006800" cy="87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FF"/>
                </a:solidFill>
                <a:latin typeface="Bubblegum Sans"/>
                <a:ea typeface="Bubblegum Sans"/>
                <a:cs typeface="Bubblegum Sans"/>
                <a:sym typeface="Bubblegum Sans"/>
              </a:rPr>
              <a:t>Tt     tt      Tt     tt</a:t>
            </a:r>
            <a:r>
              <a:rPr lang="en" sz="2400">
                <a:latin typeface="Bubblegum Sans"/>
                <a:ea typeface="Bubblegum Sans"/>
                <a:cs typeface="Bubblegum Sans"/>
                <a:sym typeface="Bubblegum Sans"/>
              </a:rPr>
              <a:t> </a:t>
            </a:r>
            <a:endParaRPr sz="2400">
              <a:latin typeface="Bubblegum Sans"/>
              <a:ea typeface="Bubblegum Sans"/>
              <a:cs typeface="Bubblegum Sans"/>
              <a:sym typeface="Bubblegum Sans"/>
            </a:endParaRPr>
          </a:p>
        </p:txBody>
      </p:sp>
      <p:sp>
        <p:nvSpPr>
          <p:cNvPr id="236" name="Google Shape;236;p26"/>
          <p:cNvSpPr/>
          <p:nvPr/>
        </p:nvSpPr>
        <p:spPr>
          <a:xfrm>
            <a:off x="4676750" y="3779825"/>
            <a:ext cx="643969" cy="813950"/>
          </a:xfrm>
          <a:custGeom>
            <a:rect b="b" l="l" r="r" t="t"/>
            <a:pathLst>
              <a:path extrusionOk="0" h="32558" w="27576">
                <a:moveTo>
                  <a:pt x="23795" y="0"/>
                </a:moveTo>
                <a:cubicBezTo>
                  <a:pt x="13045" y="0"/>
                  <a:pt x="12350" y="36208"/>
                  <a:pt x="22331" y="32216"/>
                </a:cubicBezTo>
                <a:cubicBezTo>
                  <a:pt x="25235" y="31054"/>
                  <a:pt x="24767" y="26437"/>
                  <a:pt x="25626" y="23430"/>
                </a:cubicBezTo>
                <a:cubicBezTo>
                  <a:pt x="27726" y="16079"/>
                  <a:pt x="29583" y="3153"/>
                  <a:pt x="22331" y="732"/>
                </a:cubicBezTo>
                <a:cubicBezTo>
                  <a:pt x="13888" y="-2086"/>
                  <a:pt x="8901" y="15376"/>
                  <a:pt x="0" y="15376"/>
                </a:cubicBezTo>
              </a:path>
            </a:pathLst>
          </a:custGeom>
          <a:noFill/>
          <a:ln cap="flat" cmpd="sng" w="38100">
            <a:solidFill>
              <a:srgbClr val="9900FF"/>
            </a:solidFill>
            <a:prstDash val="solid"/>
            <a:round/>
            <a:headEnd len="med" w="med" type="none"/>
            <a:tailEnd len="med" w="med" type="none"/>
          </a:ln>
        </p:spPr>
      </p:sp>
      <p:sp>
        <p:nvSpPr>
          <p:cNvPr id="237" name="Google Shape;237;p26"/>
          <p:cNvSpPr txBox="1"/>
          <p:nvPr/>
        </p:nvSpPr>
        <p:spPr>
          <a:xfrm>
            <a:off x="3673000" y="3957000"/>
            <a:ext cx="1180500" cy="6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9900FF"/>
                </a:solidFill>
                <a:latin typeface="Candal"/>
                <a:ea typeface="Candal"/>
                <a:cs typeface="Candal"/>
                <a:sym typeface="Candal"/>
              </a:rPr>
              <a:t>Testcross </a:t>
            </a:r>
            <a:endParaRPr b="1">
              <a:solidFill>
                <a:srgbClr val="9900FF"/>
              </a:solidFill>
              <a:latin typeface="Candal"/>
              <a:ea typeface="Candal"/>
              <a:cs typeface="Candal"/>
              <a:sym typeface="Candal"/>
            </a:endParaRPr>
          </a:p>
          <a:p>
            <a:pPr indent="0" lvl="0" marL="0" rtl="0" algn="l">
              <a:spcBef>
                <a:spcPts val="0"/>
              </a:spcBef>
              <a:spcAft>
                <a:spcPts val="0"/>
              </a:spcAft>
              <a:buNone/>
            </a:pPr>
            <a:r>
              <a:rPr b="1" lang="en">
                <a:solidFill>
                  <a:srgbClr val="9900FF"/>
                </a:solidFill>
                <a:latin typeface="Candal"/>
                <a:ea typeface="Candal"/>
                <a:cs typeface="Candal"/>
                <a:sym typeface="Candal"/>
              </a:rPr>
              <a:t>Parent</a:t>
            </a:r>
            <a:endParaRPr b="1">
              <a:solidFill>
                <a:srgbClr val="9900FF"/>
              </a:solidFill>
              <a:latin typeface="Candal"/>
              <a:ea typeface="Candal"/>
              <a:cs typeface="Candal"/>
              <a:sym typeface="Candal"/>
            </a:endParaRPr>
          </a:p>
        </p:txBody>
      </p:sp>
      <p:sp>
        <p:nvSpPr>
          <p:cNvPr id="238" name="Google Shape;238;p26"/>
          <p:cNvSpPr/>
          <p:nvPr/>
        </p:nvSpPr>
        <p:spPr>
          <a:xfrm>
            <a:off x="5816887" y="1263000"/>
            <a:ext cx="1340100" cy="3324825"/>
          </a:xfrm>
          <a:custGeom>
            <a:rect b="b" l="l" r="r" t="t"/>
            <a:pathLst>
              <a:path extrusionOk="0" h="132993" w="53604">
                <a:moveTo>
                  <a:pt x="12968" y="102138"/>
                </a:moveTo>
                <a:cubicBezTo>
                  <a:pt x="8365" y="101217"/>
                  <a:pt x="1661" y="104173"/>
                  <a:pt x="521" y="108727"/>
                </a:cubicBezTo>
                <a:cubicBezTo>
                  <a:pt x="-1601" y="117202"/>
                  <a:pt x="3393" y="135768"/>
                  <a:pt x="11504" y="132523"/>
                </a:cubicBezTo>
                <a:cubicBezTo>
                  <a:pt x="29058" y="125501"/>
                  <a:pt x="2407" y="94833"/>
                  <a:pt x="5281" y="76146"/>
                </a:cubicBezTo>
                <a:cubicBezTo>
                  <a:pt x="8329" y="56330"/>
                  <a:pt x="29501" y="44122"/>
                  <a:pt x="42987" y="29287"/>
                </a:cubicBezTo>
                <a:cubicBezTo>
                  <a:pt x="49972" y="21604"/>
                  <a:pt x="50320" y="9851"/>
                  <a:pt x="53604" y="0"/>
                </a:cubicBezTo>
              </a:path>
            </a:pathLst>
          </a:custGeom>
          <a:noFill/>
          <a:ln cap="flat" cmpd="sng" w="38100">
            <a:solidFill>
              <a:srgbClr val="00FF00"/>
            </a:solidFill>
            <a:prstDash val="solid"/>
            <a:round/>
            <a:headEnd len="med" w="med" type="none"/>
            <a:tailEnd len="med" w="med" type="none"/>
          </a:ln>
        </p:spPr>
      </p:sp>
      <p:sp>
        <p:nvSpPr>
          <p:cNvPr id="239" name="Google Shape;239;p26"/>
          <p:cNvSpPr/>
          <p:nvPr/>
        </p:nvSpPr>
        <p:spPr>
          <a:xfrm>
            <a:off x="5062223" y="1034200"/>
            <a:ext cx="689383" cy="3569675"/>
          </a:xfrm>
          <a:custGeom>
            <a:rect b="b" l="l" r="r" t="t"/>
            <a:pathLst>
              <a:path extrusionOk="0" h="142787" w="33814">
                <a:moveTo>
                  <a:pt x="33651" y="112388"/>
                </a:moveTo>
                <a:cubicBezTo>
                  <a:pt x="29494" y="109270"/>
                  <a:pt x="21156" y="105501"/>
                  <a:pt x="18275" y="109825"/>
                </a:cubicBezTo>
                <a:cubicBezTo>
                  <a:pt x="12455" y="118558"/>
                  <a:pt x="13583" y="131921"/>
                  <a:pt x="18275" y="141309"/>
                </a:cubicBezTo>
                <a:cubicBezTo>
                  <a:pt x="20711" y="146183"/>
                  <a:pt x="30499" y="137443"/>
                  <a:pt x="31820" y="132156"/>
                </a:cubicBezTo>
                <a:cubicBezTo>
                  <a:pt x="39067" y="103157"/>
                  <a:pt x="24097" y="72387"/>
                  <a:pt x="13882" y="44296"/>
                </a:cubicBezTo>
                <a:cubicBezTo>
                  <a:pt x="9253" y="31566"/>
                  <a:pt x="-3018" y="18881"/>
                  <a:pt x="703" y="5857"/>
                </a:cubicBezTo>
                <a:cubicBezTo>
                  <a:pt x="1873" y="1764"/>
                  <a:pt x="7795" y="0"/>
                  <a:pt x="12052" y="0"/>
                </a:cubicBezTo>
              </a:path>
            </a:pathLst>
          </a:custGeom>
          <a:noFill/>
          <a:ln cap="flat" cmpd="sng" w="38100">
            <a:solidFill>
              <a:srgbClr val="1155CC"/>
            </a:solidFill>
            <a:prstDash val="solid"/>
            <a:round/>
            <a:headEnd len="med" w="med" type="none"/>
            <a:tailEnd len="med" w="med" type="none"/>
          </a:ln>
        </p:spPr>
      </p:sp>
      <p:sp>
        <p:nvSpPr>
          <p:cNvPr id="240" name="Google Shape;240;p26"/>
          <p:cNvSpPr/>
          <p:nvPr/>
        </p:nvSpPr>
        <p:spPr>
          <a:xfrm>
            <a:off x="5412857" y="3367581"/>
            <a:ext cx="1359725" cy="384550"/>
          </a:xfrm>
          <a:custGeom>
            <a:rect b="b" l="l" r="r" t="t"/>
            <a:pathLst>
              <a:path extrusionOk="0" h="15382" w="54389">
                <a:moveTo>
                  <a:pt x="54389" y="6606"/>
                </a:moveTo>
                <a:cubicBezTo>
                  <a:pt x="40704" y="8561"/>
                  <a:pt x="27127" y="1913"/>
                  <a:pt x="13388" y="383"/>
                </a:cubicBezTo>
                <a:cubicBezTo>
                  <a:pt x="8888" y="-118"/>
                  <a:pt x="1097" y="-763"/>
                  <a:pt x="209" y="3677"/>
                </a:cubicBezTo>
                <a:cubicBezTo>
                  <a:pt x="-488" y="7166"/>
                  <a:pt x="1054" y="11970"/>
                  <a:pt x="4236" y="13562"/>
                </a:cubicBezTo>
                <a:cubicBezTo>
                  <a:pt x="11002" y="16947"/>
                  <a:pt x="19443" y="14632"/>
                  <a:pt x="26933" y="13562"/>
                </a:cubicBezTo>
                <a:cubicBezTo>
                  <a:pt x="31056" y="12973"/>
                  <a:pt x="33824" y="8835"/>
                  <a:pt x="37549" y="6972"/>
                </a:cubicBezTo>
              </a:path>
            </a:pathLst>
          </a:custGeom>
          <a:noFill/>
          <a:ln cap="flat" cmpd="sng" w="38100">
            <a:solidFill>
              <a:srgbClr val="FF0000"/>
            </a:solidFill>
            <a:prstDash val="solid"/>
            <a:round/>
            <a:headEnd len="med" w="med" type="none"/>
            <a:tailEnd len="med" w="med" type="none"/>
          </a:ln>
        </p:spPr>
      </p:sp>
      <p:sp>
        <p:nvSpPr>
          <p:cNvPr id="241" name="Google Shape;241;p26"/>
          <p:cNvSpPr txBox="1"/>
          <p:nvPr/>
        </p:nvSpPr>
        <p:spPr>
          <a:xfrm>
            <a:off x="6772575" y="3367575"/>
            <a:ext cx="1180500" cy="6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Candal"/>
                <a:ea typeface="Candal"/>
                <a:cs typeface="Candal"/>
                <a:sym typeface="Candal"/>
              </a:rPr>
              <a:t>F</a:t>
            </a:r>
            <a:r>
              <a:rPr b="1" baseline="-25000" lang="en">
                <a:solidFill>
                  <a:srgbClr val="FF0000"/>
                </a:solidFill>
                <a:latin typeface="Candal"/>
                <a:ea typeface="Candal"/>
                <a:cs typeface="Candal"/>
                <a:sym typeface="Candal"/>
              </a:rPr>
              <a:t>1</a:t>
            </a:r>
            <a:r>
              <a:rPr b="1" lang="en">
                <a:solidFill>
                  <a:srgbClr val="FF0000"/>
                </a:solidFill>
                <a:latin typeface="Candal"/>
                <a:ea typeface="Candal"/>
                <a:cs typeface="Candal"/>
                <a:sym typeface="Candal"/>
              </a:rPr>
              <a:t> taster parent</a:t>
            </a:r>
            <a:endParaRPr b="1">
              <a:solidFill>
                <a:srgbClr val="FF0000"/>
              </a:solidFill>
              <a:latin typeface="Candal"/>
              <a:ea typeface="Candal"/>
              <a:cs typeface="Candal"/>
              <a:sym typeface="Candal"/>
            </a:endParaRPr>
          </a:p>
        </p:txBody>
      </p:sp>
      <p:pic>
        <p:nvPicPr>
          <p:cNvPr id="242" name="Google Shape;242;p26">
            <a:hlinkClick r:id="rId3"/>
          </p:cNvPr>
          <p:cNvPicPr preferRelativeResize="0"/>
          <p:nvPr/>
        </p:nvPicPr>
        <p:blipFill>
          <a:blip r:embed="rId4">
            <a:alphaModFix/>
          </a:blip>
          <a:stretch>
            <a:fillRect/>
          </a:stretch>
        </p:blipFill>
        <p:spPr>
          <a:xfrm>
            <a:off x="0" y="3639113"/>
            <a:ext cx="1876425" cy="1095375"/>
          </a:xfrm>
          <a:prstGeom prst="rect">
            <a:avLst/>
          </a:prstGeom>
          <a:noFill/>
          <a:ln>
            <a:noFill/>
          </a:ln>
        </p:spPr>
      </p:pic>
      <p:sp>
        <p:nvSpPr>
          <p:cNvPr id="243" name="Google Shape;243;p26">
            <a:hlinkClick r:id="rId5"/>
          </p:cNvPr>
          <p:cNvSpPr txBox="1"/>
          <p:nvPr/>
        </p:nvSpPr>
        <p:spPr>
          <a:xfrm>
            <a:off x="-78625" y="2044850"/>
            <a:ext cx="1528800" cy="15843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Bubblegum Sans"/>
                <a:ea typeface="Bubblegum Sans"/>
                <a:cs typeface="Bubblegum Sans"/>
                <a:sym typeface="Bubblegum Sans"/>
              </a:rPr>
              <a:t>Click on this yellow box for video solution or image below for youtube</a:t>
            </a:r>
            <a:endParaRPr sz="1800">
              <a:solidFill>
                <a:schemeClr val="dk1"/>
              </a:solidFill>
              <a:latin typeface="Bubblegum Sans"/>
              <a:ea typeface="Bubblegum Sans"/>
              <a:cs typeface="Bubblegum Sans"/>
              <a:sym typeface="Bubblegum Sans"/>
            </a:endParaRPr>
          </a:p>
          <a:p>
            <a:pPr indent="0" lvl="0" marL="0" rtl="0" algn="ctr">
              <a:spcBef>
                <a:spcPts val="0"/>
              </a:spcBef>
              <a:spcAft>
                <a:spcPts val="0"/>
              </a:spcAft>
              <a:buNone/>
            </a:pPr>
            <a:r>
              <a:t/>
            </a:r>
            <a:endParaRPr>
              <a:latin typeface="Bubblegum Sans"/>
              <a:ea typeface="Bubblegum Sans"/>
              <a:cs typeface="Bubblegum Sans"/>
              <a:sym typeface="Bubblegu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27"/>
          <p:cNvSpPr txBox="1"/>
          <p:nvPr/>
        </p:nvSpPr>
        <p:spPr>
          <a:xfrm>
            <a:off x="2755200" y="0"/>
            <a:ext cx="6388800" cy="14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Scientists were studying </a:t>
            </a:r>
            <a:r>
              <a:rPr i="1" lang="en" sz="1800">
                <a:latin typeface="Bubblegum Sans"/>
                <a:ea typeface="Bubblegum Sans"/>
                <a:cs typeface="Bubblegum Sans"/>
                <a:sym typeface="Bubblegum Sans"/>
              </a:rPr>
              <a:t>Trichechus latirostris</a:t>
            </a:r>
            <a:r>
              <a:rPr lang="en" sz="1800">
                <a:latin typeface="Bubblegum Sans"/>
                <a:ea typeface="Bubblegum Sans"/>
                <a:cs typeface="Bubblegum Sans"/>
                <a:sym typeface="Bubblegum Sans"/>
              </a:rPr>
              <a:t> (the Florida manatee) and their inheritance pattern of a single gene trait for a hairy back vs a non-hairy back.  The scientists mated a hairy </a:t>
            </a:r>
            <a:r>
              <a:rPr i="1" lang="en" sz="1800">
                <a:latin typeface="Bubblegum Sans"/>
                <a:ea typeface="Bubblegum Sans"/>
                <a:cs typeface="Bubblegum Sans"/>
                <a:sym typeface="Bubblegum Sans"/>
              </a:rPr>
              <a:t>T.</a:t>
            </a:r>
            <a:r>
              <a:rPr lang="en" sz="1800">
                <a:latin typeface="Bubblegum Sans"/>
                <a:ea typeface="Bubblegum Sans"/>
                <a:cs typeface="Bubblegum Sans"/>
                <a:sym typeface="Bubblegum Sans"/>
              </a:rPr>
              <a:t> </a:t>
            </a:r>
            <a:r>
              <a:rPr i="1" lang="en" sz="1800">
                <a:solidFill>
                  <a:schemeClr val="dk1"/>
                </a:solidFill>
                <a:latin typeface="Bubblegum Sans"/>
                <a:ea typeface="Bubblegum Sans"/>
                <a:cs typeface="Bubblegum Sans"/>
                <a:sym typeface="Bubblegum Sans"/>
              </a:rPr>
              <a:t>latirostris </a:t>
            </a:r>
            <a:r>
              <a:rPr lang="en" sz="1800">
                <a:solidFill>
                  <a:schemeClr val="dk1"/>
                </a:solidFill>
                <a:latin typeface="Bubblegum Sans"/>
                <a:ea typeface="Bubblegum Sans"/>
                <a:cs typeface="Bubblegum Sans"/>
                <a:sym typeface="Bubblegum Sans"/>
              </a:rPr>
              <a:t>from a Northern population with a non-hairy  </a:t>
            </a:r>
            <a:r>
              <a:rPr i="1" lang="en" sz="1800">
                <a:solidFill>
                  <a:schemeClr val="dk1"/>
                </a:solidFill>
                <a:latin typeface="Bubblegum Sans"/>
                <a:ea typeface="Bubblegum Sans"/>
                <a:cs typeface="Bubblegum Sans"/>
                <a:sym typeface="Bubblegum Sans"/>
              </a:rPr>
              <a:t>T.</a:t>
            </a:r>
            <a:r>
              <a:rPr lang="en" sz="1800">
                <a:solidFill>
                  <a:schemeClr val="dk1"/>
                </a:solidFill>
                <a:latin typeface="Bubblegum Sans"/>
                <a:ea typeface="Bubblegum Sans"/>
                <a:cs typeface="Bubblegum Sans"/>
                <a:sym typeface="Bubblegum Sans"/>
              </a:rPr>
              <a:t> </a:t>
            </a:r>
            <a:r>
              <a:rPr i="1" lang="en" sz="1800">
                <a:solidFill>
                  <a:schemeClr val="dk1"/>
                </a:solidFill>
                <a:latin typeface="Bubblegum Sans"/>
                <a:ea typeface="Bubblegum Sans"/>
                <a:cs typeface="Bubblegum Sans"/>
                <a:sym typeface="Bubblegum Sans"/>
              </a:rPr>
              <a:t>latirostris </a:t>
            </a:r>
            <a:r>
              <a:rPr lang="en" sz="1800">
                <a:solidFill>
                  <a:schemeClr val="dk1"/>
                </a:solidFill>
                <a:latin typeface="Bubblegum Sans"/>
                <a:ea typeface="Bubblegum Sans"/>
                <a:cs typeface="Bubblegum Sans"/>
                <a:sym typeface="Bubblegum Sans"/>
              </a:rPr>
              <a:t>from an Eastern population. The resulting F</a:t>
            </a:r>
            <a:r>
              <a:rPr baseline="-25000" lang="en" sz="1800">
                <a:solidFill>
                  <a:schemeClr val="dk1"/>
                </a:solidFill>
                <a:latin typeface="Bubblegum Sans"/>
                <a:ea typeface="Bubblegum Sans"/>
                <a:cs typeface="Bubblegum Sans"/>
                <a:sym typeface="Bubblegum Sans"/>
              </a:rPr>
              <a:t>1</a:t>
            </a:r>
            <a:r>
              <a:rPr lang="en" sz="1800">
                <a:solidFill>
                  <a:schemeClr val="dk1"/>
                </a:solidFill>
                <a:latin typeface="Bubblegum Sans"/>
                <a:ea typeface="Bubblegum Sans"/>
                <a:cs typeface="Bubblegum Sans"/>
                <a:sym typeface="Bubblegum Sans"/>
              </a:rPr>
              <a:t> hybrids all displayed a hairy phenotype. </a:t>
            </a:r>
            <a:endParaRPr sz="1800">
              <a:latin typeface="Bubblegum Sans"/>
              <a:ea typeface="Bubblegum Sans"/>
              <a:cs typeface="Bubblegum Sans"/>
              <a:sym typeface="Bubblegum Sans"/>
            </a:endParaRPr>
          </a:p>
        </p:txBody>
      </p:sp>
      <p:sp>
        <p:nvSpPr>
          <p:cNvPr id="249" name="Google Shape;249;p27"/>
          <p:cNvSpPr txBox="1"/>
          <p:nvPr/>
        </p:nvSpPr>
        <p:spPr>
          <a:xfrm>
            <a:off x="2755200" y="0"/>
            <a:ext cx="6388800" cy="14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Scientists were studying </a:t>
            </a:r>
            <a:r>
              <a:rPr i="1" lang="en" sz="1800">
                <a:latin typeface="Bubblegum Sans"/>
                <a:ea typeface="Bubblegum Sans"/>
                <a:cs typeface="Bubblegum Sans"/>
                <a:sym typeface="Bubblegum Sans"/>
              </a:rPr>
              <a:t>Trichechus latirostris</a:t>
            </a:r>
            <a:r>
              <a:rPr lang="en" sz="1800">
                <a:latin typeface="Bubblegum Sans"/>
                <a:ea typeface="Bubblegum Sans"/>
                <a:cs typeface="Bubblegum Sans"/>
                <a:sym typeface="Bubblegum Sans"/>
              </a:rPr>
              <a:t> (the Florida manatee) and their inheritance pattern of a single gene trait for a hairy back vs a non-hairy back.  The scientists </a:t>
            </a:r>
            <a:r>
              <a:rPr lang="en" sz="1800">
                <a:solidFill>
                  <a:srgbClr val="FF0000"/>
                </a:solidFill>
                <a:latin typeface="Bubblegum Sans"/>
                <a:ea typeface="Bubblegum Sans"/>
                <a:cs typeface="Bubblegum Sans"/>
                <a:sym typeface="Bubblegum Sans"/>
              </a:rPr>
              <a:t>mated a hairy</a:t>
            </a:r>
            <a:r>
              <a:rPr lang="en" sz="1800">
                <a:latin typeface="Bubblegum Sans"/>
                <a:ea typeface="Bubblegum Sans"/>
                <a:cs typeface="Bubblegum Sans"/>
                <a:sym typeface="Bubblegum Sans"/>
              </a:rPr>
              <a:t> </a:t>
            </a:r>
            <a:r>
              <a:rPr i="1" lang="en" sz="1800">
                <a:latin typeface="Bubblegum Sans"/>
                <a:ea typeface="Bubblegum Sans"/>
                <a:cs typeface="Bubblegum Sans"/>
                <a:sym typeface="Bubblegum Sans"/>
              </a:rPr>
              <a:t>T.</a:t>
            </a:r>
            <a:r>
              <a:rPr lang="en" sz="1800">
                <a:latin typeface="Bubblegum Sans"/>
                <a:ea typeface="Bubblegum Sans"/>
                <a:cs typeface="Bubblegum Sans"/>
                <a:sym typeface="Bubblegum Sans"/>
              </a:rPr>
              <a:t> </a:t>
            </a:r>
            <a:r>
              <a:rPr i="1" lang="en" sz="1800">
                <a:solidFill>
                  <a:schemeClr val="dk1"/>
                </a:solidFill>
                <a:latin typeface="Bubblegum Sans"/>
                <a:ea typeface="Bubblegum Sans"/>
                <a:cs typeface="Bubblegum Sans"/>
                <a:sym typeface="Bubblegum Sans"/>
              </a:rPr>
              <a:t>latirostris </a:t>
            </a:r>
            <a:r>
              <a:rPr lang="en" sz="1800">
                <a:solidFill>
                  <a:schemeClr val="dk1"/>
                </a:solidFill>
                <a:latin typeface="Bubblegum Sans"/>
                <a:ea typeface="Bubblegum Sans"/>
                <a:cs typeface="Bubblegum Sans"/>
                <a:sym typeface="Bubblegum Sans"/>
              </a:rPr>
              <a:t>from a Northern population </a:t>
            </a:r>
            <a:r>
              <a:rPr lang="en" sz="1800">
                <a:solidFill>
                  <a:srgbClr val="FF0000"/>
                </a:solidFill>
                <a:latin typeface="Bubblegum Sans"/>
                <a:ea typeface="Bubblegum Sans"/>
                <a:cs typeface="Bubblegum Sans"/>
                <a:sym typeface="Bubblegum Sans"/>
              </a:rPr>
              <a:t>with a non-hairy</a:t>
            </a:r>
            <a:r>
              <a:rPr lang="en" sz="1800">
                <a:solidFill>
                  <a:schemeClr val="dk1"/>
                </a:solidFill>
                <a:latin typeface="Bubblegum Sans"/>
                <a:ea typeface="Bubblegum Sans"/>
                <a:cs typeface="Bubblegum Sans"/>
                <a:sym typeface="Bubblegum Sans"/>
              </a:rPr>
              <a:t>  </a:t>
            </a:r>
            <a:r>
              <a:rPr i="1" lang="en" sz="1800">
                <a:solidFill>
                  <a:schemeClr val="dk1"/>
                </a:solidFill>
                <a:latin typeface="Bubblegum Sans"/>
                <a:ea typeface="Bubblegum Sans"/>
                <a:cs typeface="Bubblegum Sans"/>
                <a:sym typeface="Bubblegum Sans"/>
              </a:rPr>
              <a:t>T.</a:t>
            </a:r>
            <a:r>
              <a:rPr lang="en" sz="1800">
                <a:solidFill>
                  <a:schemeClr val="dk1"/>
                </a:solidFill>
                <a:latin typeface="Bubblegum Sans"/>
                <a:ea typeface="Bubblegum Sans"/>
                <a:cs typeface="Bubblegum Sans"/>
                <a:sym typeface="Bubblegum Sans"/>
              </a:rPr>
              <a:t> </a:t>
            </a:r>
            <a:r>
              <a:rPr i="1" lang="en" sz="1800">
                <a:solidFill>
                  <a:schemeClr val="dk1"/>
                </a:solidFill>
                <a:latin typeface="Bubblegum Sans"/>
                <a:ea typeface="Bubblegum Sans"/>
                <a:cs typeface="Bubblegum Sans"/>
                <a:sym typeface="Bubblegum Sans"/>
              </a:rPr>
              <a:t>latirostris </a:t>
            </a:r>
            <a:r>
              <a:rPr lang="en" sz="1800">
                <a:solidFill>
                  <a:schemeClr val="dk1"/>
                </a:solidFill>
                <a:latin typeface="Bubblegum Sans"/>
                <a:ea typeface="Bubblegum Sans"/>
                <a:cs typeface="Bubblegum Sans"/>
                <a:sym typeface="Bubblegum Sans"/>
              </a:rPr>
              <a:t>from an Eastern population. The resulting </a:t>
            </a:r>
            <a:r>
              <a:rPr lang="en" sz="1800">
                <a:solidFill>
                  <a:srgbClr val="0000FF"/>
                </a:solidFill>
                <a:latin typeface="Bubblegum Sans"/>
                <a:ea typeface="Bubblegum Sans"/>
                <a:cs typeface="Bubblegum Sans"/>
                <a:sym typeface="Bubblegum Sans"/>
              </a:rPr>
              <a:t>F</a:t>
            </a:r>
            <a:r>
              <a:rPr baseline="-25000" lang="en" sz="1800">
                <a:solidFill>
                  <a:srgbClr val="0000FF"/>
                </a:solidFill>
                <a:latin typeface="Bubblegum Sans"/>
                <a:ea typeface="Bubblegum Sans"/>
                <a:cs typeface="Bubblegum Sans"/>
                <a:sym typeface="Bubblegum Sans"/>
              </a:rPr>
              <a:t>1</a:t>
            </a:r>
            <a:r>
              <a:rPr lang="en" sz="1800">
                <a:solidFill>
                  <a:srgbClr val="0000FF"/>
                </a:solidFill>
                <a:latin typeface="Bubblegum Sans"/>
                <a:ea typeface="Bubblegum Sans"/>
                <a:cs typeface="Bubblegum Sans"/>
                <a:sym typeface="Bubblegum Sans"/>
              </a:rPr>
              <a:t> hybrids</a:t>
            </a:r>
            <a:r>
              <a:rPr lang="en" sz="1800">
                <a:solidFill>
                  <a:schemeClr val="dk1"/>
                </a:solidFill>
                <a:latin typeface="Bubblegum Sans"/>
                <a:ea typeface="Bubblegum Sans"/>
                <a:cs typeface="Bubblegum Sans"/>
                <a:sym typeface="Bubblegum Sans"/>
              </a:rPr>
              <a:t> </a:t>
            </a:r>
            <a:r>
              <a:rPr lang="en" sz="1800">
                <a:solidFill>
                  <a:schemeClr val="dk1"/>
                </a:solidFill>
                <a:highlight>
                  <a:srgbClr val="FFFF00"/>
                </a:highlight>
                <a:latin typeface="Bubblegum Sans"/>
                <a:ea typeface="Bubblegum Sans"/>
                <a:cs typeface="Bubblegum Sans"/>
                <a:sym typeface="Bubblegum Sans"/>
              </a:rPr>
              <a:t>all</a:t>
            </a:r>
            <a:r>
              <a:rPr lang="en" sz="1800">
                <a:solidFill>
                  <a:schemeClr val="dk1"/>
                </a:solidFill>
                <a:latin typeface="Bubblegum Sans"/>
                <a:ea typeface="Bubblegum Sans"/>
                <a:cs typeface="Bubblegum Sans"/>
                <a:sym typeface="Bubblegum Sans"/>
              </a:rPr>
              <a:t> displayed a </a:t>
            </a:r>
            <a:r>
              <a:rPr lang="en" sz="1800">
                <a:solidFill>
                  <a:srgbClr val="0000FF"/>
                </a:solidFill>
                <a:latin typeface="Bubblegum Sans"/>
                <a:ea typeface="Bubblegum Sans"/>
                <a:cs typeface="Bubblegum Sans"/>
                <a:sym typeface="Bubblegum Sans"/>
              </a:rPr>
              <a:t>hairy phenotype. </a:t>
            </a:r>
            <a:endParaRPr sz="1800">
              <a:solidFill>
                <a:srgbClr val="0000FF"/>
              </a:solidFill>
              <a:latin typeface="Bubblegum Sans"/>
              <a:ea typeface="Bubblegum Sans"/>
              <a:cs typeface="Bubblegum Sans"/>
              <a:sym typeface="Bubblegum Sans"/>
            </a:endParaRPr>
          </a:p>
        </p:txBody>
      </p:sp>
      <p:sp>
        <p:nvSpPr>
          <p:cNvPr id="250" name="Google Shape;250;p27"/>
          <p:cNvSpPr txBox="1"/>
          <p:nvPr/>
        </p:nvSpPr>
        <p:spPr>
          <a:xfrm>
            <a:off x="2755200" y="1595425"/>
            <a:ext cx="5416200" cy="631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What does “single gene trait” mean?</a:t>
            </a:r>
            <a:endParaRPr sz="1800">
              <a:latin typeface="Bubblegum Sans"/>
              <a:ea typeface="Bubblegum Sans"/>
              <a:cs typeface="Bubblegum Sans"/>
              <a:sym typeface="Bubblegum Sans"/>
            </a:endParaRPr>
          </a:p>
          <a:p>
            <a:pPr indent="0" lvl="0" marL="457200" rtl="0" algn="l">
              <a:spcBef>
                <a:spcPts val="0"/>
              </a:spcBef>
              <a:spcAft>
                <a:spcPts val="0"/>
              </a:spcAft>
              <a:buNone/>
            </a:pPr>
            <a:r>
              <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What are the genotypes of the parents?</a:t>
            </a:r>
            <a:endParaRPr sz="1800">
              <a:latin typeface="Bubblegum Sans"/>
              <a:ea typeface="Bubblegum Sans"/>
              <a:cs typeface="Bubblegum Sans"/>
              <a:sym typeface="Bubblegum Sans"/>
            </a:endParaRPr>
          </a:p>
        </p:txBody>
      </p:sp>
      <p:sp>
        <p:nvSpPr>
          <p:cNvPr id="251" name="Google Shape;251;p27"/>
          <p:cNvSpPr txBox="1"/>
          <p:nvPr/>
        </p:nvSpPr>
        <p:spPr>
          <a:xfrm>
            <a:off x="2879375" y="2822875"/>
            <a:ext cx="5416200" cy="23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The F</a:t>
            </a:r>
            <a:r>
              <a:rPr baseline="-25000" lang="en" sz="1800">
                <a:latin typeface="Bubblegum Sans"/>
                <a:ea typeface="Bubblegum Sans"/>
                <a:cs typeface="Bubblegum Sans"/>
                <a:sym typeface="Bubblegum Sans"/>
              </a:rPr>
              <a:t>1</a:t>
            </a:r>
            <a:r>
              <a:rPr lang="en" sz="1800">
                <a:latin typeface="Bubblegum Sans"/>
                <a:ea typeface="Bubblegum Sans"/>
                <a:cs typeface="Bubblegum Sans"/>
                <a:sym typeface="Bubblegum Sans"/>
              </a:rPr>
              <a:t> hybrids interbreed producing an F</a:t>
            </a:r>
            <a:r>
              <a:rPr baseline="-25000" lang="en" sz="1800">
                <a:latin typeface="Bubblegum Sans"/>
                <a:ea typeface="Bubblegum Sans"/>
                <a:cs typeface="Bubblegum Sans"/>
                <a:sym typeface="Bubblegum Sans"/>
              </a:rPr>
              <a:t>2</a:t>
            </a:r>
            <a:r>
              <a:rPr lang="en" sz="1800">
                <a:latin typeface="Bubblegum Sans"/>
                <a:ea typeface="Bubblegum Sans"/>
                <a:cs typeface="Bubblegum Sans"/>
                <a:sym typeface="Bubblegum Sans"/>
              </a:rPr>
              <a:t> generation that had 20 hairy manatees and 6 non-hairy manatees.</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What ratio is 20 to 6 closest to?</a:t>
            </a:r>
            <a:endParaRPr sz="1800">
              <a:latin typeface="Bubblegum Sans"/>
              <a:ea typeface="Bubblegum Sans"/>
              <a:cs typeface="Bubblegum Sans"/>
              <a:sym typeface="Bubblegum Sans"/>
            </a:endParaRPr>
          </a:p>
          <a:p>
            <a:pPr indent="0" lvl="0" marL="457200" rtl="0" algn="l">
              <a:spcBef>
                <a:spcPts val="0"/>
              </a:spcBef>
              <a:spcAft>
                <a:spcPts val="0"/>
              </a:spcAft>
              <a:buNone/>
            </a:pPr>
            <a:r>
              <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lphaLcPeriod"/>
            </a:pPr>
            <a:r>
              <a:rPr lang="en" sz="1800">
                <a:solidFill>
                  <a:schemeClr val="dk1"/>
                </a:solidFill>
                <a:latin typeface="Bubblegum Sans"/>
                <a:ea typeface="Bubblegum Sans"/>
                <a:cs typeface="Bubblegum Sans"/>
                <a:sym typeface="Bubblegum Sans"/>
              </a:rPr>
              <a:t>Which is the dominant allele? Recessive allele? How do you know?</a:t>
            </a:r>
            <a:endParaRPr sz="1800">
              <a:latin typeface="Bubblegum Sans"/>
              <a:ea typeface="Bubblegum Sans"/>
              <a:cs typeface="Bubblegum Sans"/>
              <a:sym typeface="Bubblegum Sans"/>
            </a:endParaRPr>
          </a:p>
        </p:txBody>
      </p:sp>
      <p:pic>
        <p:nvPicPr>
          <p:cNvPr id="252" name="Google Shape;252;p27"/>
          <p:cNvPicPr preferRelativeResize="0"/>
          <p:nvPr/>
        </p:nvPicPr>
        <p:blipFill>
          <a:blip r:embed="rId3">
            <a:alphaModFix/>
          </a:blip>
          <a:stretch>
            <a:fillRect/>
          </a:stretch>
        </p:blipFill>
        <p:spPr>
          <a:xfrm>
            <a:off x="190100" y="120725"/>
            <a:ext cx="2450401" cy="24481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28"/>
          <p:cNvSpPr txBox="1"/>
          <p:nvPr/>
        </p:nvSpPr>
        <p:spPr>
          <a:xfrm>
            <a:off x="2755200" y="0"/>
            <a:ext cx="6388800" cy="14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Scientists were studying </a:t>
            </a:r>
            <a:r>
              <a:rPr i="1" lang="en" sz="1800">
                <a:latin typeface="Bubblegum Sans"/>
                <a:ea typeface="Bubblegum Sans"/>
                <a:cs typeface="Bubblegum Sans"/>
                <a:sym typeface="Bubblegum Sans"/>
              </a:rPr>
              <a:t>Trichechus latirostris</a:t>
            </a:r>
            <a:r>
              <a:rPr lang="en" sz="1800">
                <a:latin typeface="Bubblegum Sans"/>
                <a:ea typeface="Bubblegum Sans"/>
                <a:cs typeface="Bubblegum Sans"/>
                <a:sym typeface="Bubblegum Sans"/>
              </a:rPr>
              <a:t> (the Florida manatee) and their inheritance pattern of a single gene trait for a hairy back vs a non-hairy back.  The scientists mated a hairy </a:t>
            </a:r>
            <a:r>
              <a:rPr i="1" lang="en" sz="1800">
                <a:latin typeface="Bubblegum Sans"/>
                <a:ea typeface="Bubblegum Sans"/>
                <a:cs typeface="Bubblegum Sans"/>
                <a:sym typeface="Bubblegum Sans"/>
              </a:rPr>
              <a:t>T.</a:t>
            </a:r>
            <a:r>
              <a:rPr lang="en" sz="1800">
                <a:latin typeface="Bubblegum Sans"/>
                <a:ea typeface="Bubblegum Sans"/>
                <a:cs typeface="Bubblegum Sans"/>
                <a:sym typeface="Bubblegum Sans"/>
              </a:rPr>
              <a:t> </a:t>
            </a:r>
            <a:r>
              <a:rPr i="1" lang="en" sz="1800">
                <a:solidFill>
                  <a:schemeClr val="dk1"/>
                </a:solidFill>
                <a:latin typeface="Bubblegum Sans"/>
                <a:ea typeface="Bubblegum Sans"/>
                <a:cs typeface="Bubblegum Sans"/>
                <a:sym typeface="Bubblegum Sans"/>
              </a:rPr>
              <a:t>latirostris </a:t>
            </a:r>
            <a:r>
              <a:rPr lang="en" sz="1800">
                <a:solidFill>
                  <a:schemeClr val="dk1"/>
                </a:solidFill>
                <a:latin typeface="Bubblegum Sans"/>
                <a:ea typeface="Bubblegum Sans"/>
                <a:cs typeface="Bubblegum Sans"/>
                <a:sym typeface="Bubblegum Sans"/>
              </a:rPr>
              <a:t>from a Northern population with a non-hairy  </a:t>
            </a:r>
            <a:r>
              <a:rPr i="1" lang="en" sz="1800">
                <a:solidFill>
                  <a:schemeClr val="dk1"/>
                </a:solidFill>
                <a:latin typeface="Bubblegum Sans"/>
                <a:ea typeface="Bubblegum Sans"/>
                <a:cs typeface="Bubblegum Sans"/>
                <a:sym typeface="Bubblegum Sans"/>
              </a:rPr>
              <a:t>T.</a:t>
            </a:r>
            <a:r>
              <a:rPr lang="en" sz="1800">
                <a:solidFill>
                  <a:schemeClr val="dk1"/>
                </a:solidFill>
                <a:latin typeface="Bubblegum Sans"/>
                <a:ea typeface="Bubblegum Sans"/>
                <a:cs typeface="Bubblegum Sans"/>
                <a:sym typeface="Bubblegum Sans"/>
              </a:rPr>
              <a:t> </a:t>
            </a:r>
            <a:r>
              <a:rPr i="1" lang="en" sz="1800">
                <a:solidFill>
                  <a:schemeClr val="dk1"/>
                </a:solidFill>
                <a:latin typeface="Bubblegum Sans"/>
                <a:ea typeface="Bubblegum Sans"/>
                <a:cs typeface="Bubblegum Sans"/>
                <a:sym typeface="Bubblegum Sans"/>
              </a:rPr>
              <a:t>latirostris </a:t>
            </a:r>
            <a:r>
              <a:rPr lang="en" sz="1800">
                <a:solidFill>
                  <a:schemeClr val="dk1"/>
                </a:solidFill>
                <a:latin typeface="Bubblegum Sans"/>
                <a:ea typeface="Bubblegum Sans"/>
                <a:cs typeface="Bubblegum Sans"/>
                <a:sym typeface="Bubblegum Sans"/>
              </a:rPr>
              <a:t>from an Eastern population. The resulting F</a:t>
            </a:r>
            <a:r>
              <a:rPr baseline="-25000" lang="en" sz="1800">
                <a:solidFill>
                  <a:schemeClr val="dk1"/>
                </a:solidFill>
                <a:latin typeface="Bubblegum Sans"/>
                <a:ea typeface="Bubblegum Sans"/>
                <a:cs typeface="Bubblegum Sans"/>
                <a:sym typeface="Bubblegum Sans"/>
              </a:rPr>
              <a:t>1</a:t>
            </a:r>
            <a:r>
              <a:rPr lang="en" sz="1800">
                <a:solidFill>
                  <a:schemeClr val="dk1"/>
                </a:solidFill>
                <a:latin typeface="Bubblegum Sans"/>
                <a:ea typeface="Bubblegum Sans"/>
                <a:cs typeface="Bubblegum Sans"/>
                <a:sym typeface="Bubblegum Sans"/>
              </a:rPr>
              <a:t> hybrids all displayed a hairy phenotype. </a:t>
            </a:r>
            <a:endParaRPr sz="1800">
              <a:latin typeface="Bubblegum Sans"/>
              <a:ea typeface="Bubblegum Sans"/>
              <a:cs typeface="Bubblegum Sans"/>
              <a:sym typeface="Bubblegum Sans"/>
            </a:endParaRPr>
          </a:p>
        </p:txBody>
      </p:sp>
      <p:sp>
        <p:nvSpPr>
          <p:cNvPr id="258" name="Google Shape;258;p28"/>
          <p:cNvSpPr txBox="1"/>
          <p:nvPr/>
        </p:nvSpPr>
        <p:spPr>
          <a:xfrm>
            <a:off x="2755200" y="0"/>
            <a:ext cx="6388800" cy="14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Scientists were studying </a:t>
            </a:r>
            <a:r>
              <a:rPr i="1" lang="en" sz="1800">
                <a:latin typeface="Bubblegum Sans"/>
                <a:ea typeface="Bubblegum Sans"/>
                <a:cs typeface="Bubblegum Sans"/>
                <a:sym typeface="Bubblegum Sans"/>
              </a:rPr>
              <a:t>Trichechus latirostris</a:t>
            </a:r>
            <a:r>
              <a:rPr lang="en" sz="1800">
                <a:latin typeface="Bubblegum Sans"/>
                <a:ea typeface="Bubblegum Sans"/>
                <a:cs typeface="Bubblegum Sans"/>
                <a:sym typeface="Bubblegum Sans"/>
              </a:rPr>
              <a:t> (the Florida manatee) and their inheritance pattern of a single gene trait for a hairy back vs a non-hairy back.  The scientists </a:t>
            </a:r>
            <a:r>
              <a:rPr lang="en" sz="1800">
                <a:solidFill>
                  <a:srgbClr val="FF0000"/>
                </a:solidFill>
                <a:latin typeface="Bubblegum Sans"/>
                <a:ea typeface="Bubblegum Sans"/>
                <a:cs typeface="Bubblegum Sans"/>
                <a:sym typeface="Bubblegum Sans"/>
              </a:rPr>
              <a:t>mated a hairy</a:t>
            </a:r>
            <a:r>
              <a:rPr lang="en" sz="1800">
                <a:latin typeface="Bubblegum Sans"/>
                <a:ea typeface="Bubblegum Sans"/>
                <a:cs typeface="Bubblegum Sans"/>
                <a:sym typeface="Bubblegum Sans"/>
              </a:rPr>
              <a:t> </a:t>
            </a:r>
            <a:r>
              <a:rPr i="1" lang="en" sz="1800">
                <a:latin typeface="Bubblegum Sans"/>
                <a:ea typeface="Bubblegum Sans"/>
                <a:cs typeface="Bubblegum Sans"/>
                <a:sym typeface="Bubblegum Sans"/>
              </a:rPr>
              <a:t>T.</a:t>
            </a:r>
            <a:r>
              <a:rPr lang="en" sz="1800">
                <a:latin typeface="Bubblegum Sans"/>
                <a:ea typeface="Bubblegum Sans"/>
                <a:cs typeface="Bubblegum Sans"/>
                <a:sym typeface="Bubblegum Sans"/>
              </a:rPr>
              <a:t> </a:t>
            </a:r>
            <a:r>
              <a:rPr i="1" lang="en" sz="1800">
                <a:solidFill>
                  <a:schemeClr val="dk1"/>
                </a:solidFill>
                <a:latin typeface="Bubblegum Sans"/>
                <a:ea typeface="Bubblegum Sans"/>
                <a:cs typeface="Bubblegum Sans"/>
                <a:sym typeface="Bubblegum Sans"/>
              </a:rPr>
              <a:t>latirostris </a:t>
            </a:r>
            <a:r>
              <a:rPr lang="en" sz="1800">
                <a:solidFill>
                  <a:schemeClr val="dk1"/>
                </a:solidFill>
                <a:latin typeface="Bubblegum Sans"/>
                <a:ea typeface="Bubblegum Sans"/>
                <a:cs typeface="Bubblegum Sans"/>
                <a:sym typeface="Bubblegum Sans"/>
              </a:rPr>
              <a:t>from a Northern population </a:t>
            </a:r>
            <a:r>
              <a:rPr lang="en" sz="1800">
                <a:solidFill>
                  <a:srgbClr val="FF0000"/>
                </a:solidFill>
                <a:latin typeface="Bubblegum Sans"/>
                <a:ea typeface="Bubblegum Sans"/>
                <a:cs typeface="Bubblegum Sans"/>
                <a:sym typeface="Bubblegum Sans"/>
              </a:rPr>
              <a:t>with a non-hairy</a:t>
            </a:r>
            <a:r>
              <a:rPr lang="en" sz="1800">
                <a:solidFill>
                  <a:schemeClr val="dk1"/>
                </a:solidFill>
                <a:latin typeface="Bubblegum Sans"/>
                <a:ea typeface="Bubblegum Sans"/>
                <a:cs typeface="Bubblegum Sans"/>
                <a:sym typeface="Bubblegum Sans"/>
              </a:rPr>
              <a:t>  </a:t>
            </a:r>
            <a:r>
              <a:rPr i="1" lang="en" sz="1800">
                <a:solidFill>
                  <a:schemeClr val="dk1"/>
                </a:solidFill>
                <a:latin typeface="Bubblegum Sans"/>
                <a:ea typeface="Bubblegum Sans"/>
                <a:cs typeface="Bubblegum Sans"/>
                <a:sym typeface="Bubblegum Sans"/>
              </a:rPr>
              <a:t>T.</a:t>
            </a:r>
            <a:r>
              <a:rPr lang="en" sz="1800">
                <a:solidFill>
                  <a:schemeClr val="dk1"/>
                </a:solidFill>
                <a:latin typeface="Bubblegum Sans"/>
                <a:ea typeface="Bubblegum Sans"/>
                <a:cs typeface="Bubblegum Sans"/>
                <a:sym typeface="Bubblegum Sans"/>
              </a:rPr>
              <a:t> </a:t>
            </a:r>
            <a:r>
              <a:rPr i="1" lang="en" sz="1800">
                <a:solidFill>
                  <a:schemeClr val="dk1"/>
                </a:solidFill>
                <a:latin typeface="Bubblegum Sans"/>
                <a:ea typeface="Bubblegum Sans"/>
                <a:cs typeface="Bubblegum Sans"/>
                <a:sym typeface="Bubblegum Sans"/>
              </a:rPr>
              <a:t>latirostris </a:t>
            </a:r>
            <a:r>
              <a:rPr lang="en" sz="1800">
                <a:solidFill>
                  <a:schemeClr val="dk1"/>
                </a:solidFill>
                <a:latin typeface="Bubblegum Sans"/>
                <a:ea typeface="Bubblegum Sans"/>
                <a:cs typeface="Bubblegum Sans"/>
                <a:sym typeface="Bubblegum Sans"/>
              </a:rPr>
              <a:t>from an Eastern population. The resulting </a:t>
            </a:r>
            <a:r>
              <a:rPr lang="en" sz="1800">
                <a:solidFill>
                  <a:srgbClr val="0000FF"/>
                </a:solidFill>
                <a:latin typeface="Bubblegum Sans"/>
                <a:ea typeface="Bubblegum Sans"/>
                <a:cs typeface="Bubblegum Sans"/>
                <a:sym typeface="Bubblegum Sans"/>
              </a:rPr>
              <a:t>F</a:t>
            </a:r>
            <a:r>
              <a:rPr baseline="-25000" lang="en" sz="1800">
                <a:solidFill>
                  <a:srgbClr val="0000FF"/>
                </a:solidFill>
                <a:latin typeface="Bubblegum Sans"/>
                <a:ea typeface="Bubblegum Sans"/>
                <a:cs typeface="Bubblegum Sans"/>
                <a:sym typeface="Bubblegum Sans"/>
              </a:rPr>
              <a:t>1</a:t>
            </a:r>
            <a:r>
              <a:rPr lang="en" sz="1800">
                <a:solidFill>
                  <a:srgbClr val="0000FF"/>
                </a:solidFill>
                <a:latin typeface="Bubblegum Sans"/>
                <a:ea typeface="Bubblegum Sans"/>
                <a:cs typeface="Bubblegum Sans"/>
                <a:sym typeface="Bubblegum Sans"/>
              </a:rPr>
              <a:t> hybrids</a:t>
            </a:r>
            <a:r>
              <a:rPr lang="en" sz="1800">
                <a:solidFill>
                  <a:schemeClr val="dk1"/>
                </a:solidFill>
                <a:latin typeface="Bubblegum Sans"/>
                <a:ea typeface="Bubblegum Sans"/>
                <a:cs typeface="Bubblegum Sans"/>
                <a:sym typeface="Bubblegum Sans"/>
              </a:rPr>
              <a:t> </a:t>
            </a:r>
            <a:r>
              <a:rPr lang="en" sz="1800">
                <a:solidFill>
                  <a:schemeClr val="dk1"/>
                </a:solidFill>
                <a:highlight>
                  <a:srgbClr val="FFFF00"/>
                </a:highlight>
                <a:latin typeface="Bubblegum Sans"/>
                <a:ea typeface="Bubblegum Sans"/>
                <a:cs typeface="Bubblegum Sans"/>
                <a:sym typeface="Bubblegum Sans"/>
              </a:rPr>
              <a:t>all</a:t>
            </a:r>
            <a:r>
              <a:rPr lang="en" sz="1800">
                <a:solidFill>
                  <a:schemeClr val="dk1"/>
                </a:solidFill>
                <a:latin typeface="Bubblegum Sans"/>
                <a:ea typeface="Bubblegum Sans"/>
                <a:cs typeface="Bubblegum Sans"/>
                <a:sym typeface="Bubblegum Sans"/>
              </a:rPr>
              <a:t> displayed a </a:t>
            </a:r>
            <a:r>
              <a:rPr lang="en" sz="1800">
                <a:solidFill>
                  <a:srgbClr val="0000FF"/>
                </a:solidFill>
                <a:latin typeface="Bubblegum Sans"/>
                <a:ea typeface="Bubblegum Sans"/>
                <a:cs typeface="Bubblegum Sans"/>
                <a:sym typeface="Bubblegum Sans"/>
              </a:rPr>
              <a:t>hairy phenotype. </a:t>
            </a:r>
            <a:endParaRPr sz="1800">
              <a:solidFill>
                <a:srgbClr val="0000FF"/>
              </a:solidFill>
              <a:latin typeface="Bubblegum Sans"/>
              <a:ea typeface="Bubblegum Sans"/>
              <a:cs typeface="Bubblegum Sans"/>
              <a:sym typeface="Bubblegum Sans"/>
            </a:endParaRPr>
          </a:p>
        </p:txBody>
      </p:sp>
      <p:sp>
        <p:nvSpPr>
          <p:cNvPr id="259" name="Google Shape;259;p28"/>
          <p:cNvSpPr txBox="1"/>
          <p:nvPr/>
        </p:nvSpPr>
        <p:spPr>
          <a:xfrm>
            <a:off x="2755200" y="1595425"/>
            <a:ext cx="6527700" cy="631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What does “single gene trait” mean? </a:t>
            </a:r>
            <a:r>
              <a:rPr lang="en" sz="1800">
                <a:solidFill>
                  <a:srgbClr val="FF0000"/>
                </a:solidFill>
                <a:latin typeface="Bubblegum Sans"/>
                <a:ea typeface="Bubblegum Sans"/>
                <a:cs typeface="Bubblegum Sans"/>
                <a:sym typeface="Bubblegum Sans"/>
              </a:rPr>
              <a:t>It is a trait determined by the proteins produced at a single locus on a chromosome. </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What are the genotypes of the parents? </a:t>
            </a:r>
            <a:r>
              <a:rPr lang="en" sz="1800">
                <a:solidFill>
                  <a:srgbClr val="FF0000"/>
                </a:solidFill>
                <a:latin typeface="Bubblegum Sans"/>
                <a:ea typeface="Bubblegum Sans"/>
                <a:cs typeface="Bubblegum Sans"/>
                <a:sym typeface="Bubblegum Sans"/>
              </a:rPr>
              <a:t>HH x hh (we know the parents were true breeding because the F1 all have the same phenotype)</a:t>
            </a:r>
            <a:endParaRPr sz="1800">
              <a:solidFill>
                <a:srgbClr val="FF0000"/>
              </a:solidFill>
              <a:latin typeface="Bubblegum Sans"/>
              <a:ea typeface="Bubblegum Sans"/>
              <a:cs typeface="Bubblegum Sans"/>
              <a:sym typeface="Bubblegum Sans"/>
            </a:endParaRPr>
          </a:p>
        </p:txBody>
      </p:sp>
      <p:sp>
        <p:nvSpPr>
          <p:cNvPr id="260" name="Google Shape;260;p28"/>
          <p:cNvSpPr txBox="1"/>
          <p:nvPr/>
        </p:nvSpPr>
        <p:spPr>
          <a:xfrm>
            <a:off x="2879375" y="2822875"/>
            <a:ext cx="5416200" cy="23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The F</a:t>
            </a:r>
            <a:r>
              <a:rPr baseline="-25000" lang="en" sz="1800">
                <a:latin typeface="Bubblegum Sans"/>
                <a:ea typeface="Bubblegum Sans"/>
                <a:cs typeface="Bubblegum Sans"/>
                <a:sym typeface="Bubblegum Sans"/>
              </a:rPr>
              <a:t>1</a:t>
            </a:r>
            <a:r>
              <a:rPr lang="en" sz="1800">
                <a:latin typeface="Bubblegum Sans"/>
                <a:ea typeface="Bubblegum Sans"/>
                <a:cs typeface="Bubblegum Sans"/>
                <a:sym typeface="Bubblegum Sans"/>
              </a:rPr>
              <a:t> hybrids interbreed producing an F</a:t>
            </a:r>
            <a:r>
              <a:rPr baseline="-25000" lang="en" sz="1800">
                <a:latin typeface="Bubblegum Sans"/>
                <a:ea typeface="Bubblegum Sans"/>
                <a:cs typeface="Bubblegum Sans"/>
                <a:sym typeface="Bubblegum Sans"/>
              </a:rPr>
              <a:t>2</a:t>
            </a:r>
            <a:r>
              <a:rPr lang="en" sz="1800">
                <a:latin typeface="Bubblegum Sans"/>
                <a:ea typeface="Bubblegum Sans"/>
                <a:cs typeface="Bubblegum Sans"/>
                <a:sym typeface="Bubblegum Sans"/>
              </a:rPr>
              <a:t> generation that had 20 hairy manatees and 6 non-hairy manatees.</a:t>
            </a:r>
            <a:endParaRPr sz="1800">
              <a:solidFill>
                <a:schemeClr val="dk1"/>
              </a:solidFill>
              <a:latin typeface="Bubblegum Sans"/>
              <a:ea typeface="Bubblegum Sans"/>
              <a:cs typeface="Bubblegum Sans"/>
              <a:sym typeface="Bubblegum Sans"/>
            </a:endParaRPr>
          </a:p>
          <a:p>
            <a:pPr indent="-342900" lvl="0" marL="457200" rtl="0" algn="l">
              <a:spcBef>
                <a:spcPts val="0"/>
              </a:spcBef>
              <a:spcAft>
                <a:spcPts val="0"/>
              </a:spcAft>
              <a:buClr>
                <a:schemeClr val="dk1"/>
              </a:buClr>
              <a:buSzPts val="1800"/>
              <a:buFont typeface="Bubblegum Sans"/>
              <a:buAutoNum type="alphaLcPeriod"/>
            </a:pPr>
            <a:r>
              <a:rPr lang="en" sz="1800">
                <a:solidFill>
                  <a:schemeClr val="dk1"/>
                </a:solidFill>
                <a:latin typeface="Bubblegum Sans"/>
                <a:ea typeface="Bubblegum Sans"/>
                <a:cs typeface="Bubblegum Sans"/>
                <a:sym typeface="Bubblegum Sans"/>
              </a:rPr>
              <a:t>What ratio is 20 to 6 closest to? </a:t>
            </a:r>
            <a:r>
              <a:rPr lang="en" sz="1800">
                <a:solidFill>
                  <a:srgbClr val="FF0000"/>
                </a:solidFill>
                <a:latin typeface="Bubblegum Sans"/>
                <a:ea typeface="Bubblegum Sans"/>
                <a:cs typeface="Bubblegum Sans"/>
                <a:sym typeface="Bubblegum Sans"/>
              </a:rPr>
              <a:t>3:1</a:t>
            </a:r>
            <a:endParaRPr sz="1800">
              <a:solidFill>
                <a:srgbClr val="FF0000"/>
              </a:solidFill>
              <a:latin typeface="Bubblegum Sans"/>
              <a:ea typeface="Bubblegum Sans"/>
              <a:cs typeface="Bubblegum Sans"/>
              <a:sym typeface="Bubblegum Sans"/>
            </a:endParaRPr>
          </a:p>
          <a:p>
            <a:pPr indent="0" lvl="0" marL="457200" rtl="0" algn="l">
              <a:spcBef>
                <a:spcPts val="0"/>
              </a:spcBef>
              <a:spcAft>
                <a:spcPts val="0"/>
              </a:spcAft>
              <a:buClr>
                <a:srgbClr val="000000"/>
              </a:buClr>
              <a:buSzPts val="1100"/>
              <a:buFont typeface="Arial"/>
              <a:buNone/>
            </a:pPr>
            <a:r>
              <a:t/>
            </a:r>
            <a:endParaRPr sz="1800">
              <a:solidFill>
                <a:schemeClr val="dk1"/>
              </a:solidFill>
              <a:latin typeface="Bubblegum Sans"/>
              <a:ea typeface="Bubblegum Sans"/>
              <a:cs typeface="Bubblegum Sans"/>
              <a:sym typeface="Bubblegum Sans"/>
            </a:endParaRPr>
          </a:p>
          <a:p>
            <a:pPr indent="-342900" lvl="0" marL="457200" rtl="0" algn="l">
              <a:spcBef>
                <a:spcPts val="0"/>
              </a:spcBef>
              <a:spcAft>
                <a:spcPts val="0"/>
              </a:spcAft>
              <a:buClr>
                <a:schemeClr val="dk1"/>
              </a:buClr>
              <a:buSzPts val="1800"/>
              <a:buFont typeface="Bubblegum Sans"/>
              <a:buAutoNum type="alphaLcPeriod"/>
            </a:pPr>
            <a:r>
              <a:rPr lang="en" sz="1800">
                <a:solidFill>
                  <a:schemeClr val="dk1"/>
                </a:solidFill>
                <a:latin typeface="Bubblegum Sans"/>
                <a:ea typeface="Bubblegum Sans"/>
                <a:cs typeface="Bubblegum Sans"/>
                <a:sym typeface="Bubblegum Sans"/>
              </a:rPr>
              <a:t>Which is the dominant allele? Recessive allele? How do you know? </a:t>
            </a:r>
            <a:r>
              <a:rPr lang="en" sz="1800">
                <a:solidFill>
                  <a:srgbClr val="FF0000"/>
                </a:solidFill>
                <a:latin typeface="Bubblegum Sans"/>
                <a:ea typeface="Bubblegum Sans"/>
                <a:cs typeface="Bubblegum Sans"/>
                <a:sym typeface="Bubblegum Sans"/>
              </a:rPr>
              <a:t>Hairy is dominant, non-hairy is recessive because the F1 all displayed a hairy phenotype. Additionaly, the ratio showed 75% as hairy.</a:t>
            </a:r>
            <a:endParaRPr sz="1800">
              <a:solidFill>
                <a:srgbClr val="FF0000"/>
              </a:solidFill>
              <a:latin typeface="Bubblegum Sans"/>
              <a:ea typeface="Bubblegum Sans"/>
              <a:cs typeface="Bubblegum Sans"/>
              <a:sym typeface="Bubblegum Sans"/>
            </a:endParaRPr>
          </a:p>
        </p:txBody>
      </p:sp>
      <p:pic>
        <p:nvPicPr>
          <p:cNvPr id="261" name="Google Shape;261;p28"/>
          <p:cNvPicPr preferRelativeResize="0"/>
          <p:nvPr/>
        </p:nvPicPr>
        <p:blipFill>
          <a:blip r:embed="rId3">
            <a:alphaModFix/>
          </a:blip>
          <a:stretch>
            <a:fillRect/>
          </a:stretch>
        </p:blipFill>
        <p:spPr>
          <a:xfrm>
            <a:off x="190100" y="120725"/>
            <a:ext cx="2450401" cy="2448132"/>
          </a:xfrm>
          <a:prstGeom prst="rect">
            <a:avLst/>
          </a:prstGeom>
          <a:noFill/>
          <a:ln>
            <a:noFill/>
          </a:ln>
        </p:spPr>
      </p:pic>
      <p:pic>
        <p:nvPicPr>
          <p:cNvPr id="262" name="Google Shape;262;p28">
            <a:hlinkClick r:id="rId4"/>
          </p:cNvPr>
          <p:cNvPicPr preferRelativeResize="0"/>
          <p:nvPr/>
        </p:nvPicPr>
        <p:blipFill>
          <a:blip r:embed="rId5">
            <a:alphaModFix/>
          </a:blip>
          <a:stretch>
            <a:fillRect/>
          </a:stretch>
        </p:blipFill>
        <p:spPr>
          <a:xfrm>
            <a:off x="285750" y="3687957"/>
            <a:ext cx="1885950" cy="1123950"/>
          </a:xfrm>
          <a:prstGeom prst="rect">
            <a:avLst/>
          </a:prstGeom>
          <a:noFill/>
          <a:ln>
            <a:noFill/>
          </a:ln>
        </p:spPr>
      </p:pic>
      <p:sp>
        <p:nvSpPr>
          <p:cNvPr id="263" name="Google Shape;263;p28">
            <a:hlinkClick r:id="rId6"/>
          </p:cNvPr>
          <p:cNvSpPr txBox="1"/>
          <p:nvPr/>
        </p:nvSpPr>
        <p:spPr>
          <a:xfrm>
            <a:off x="211875" y="2411650"/>
            <a:ext cx="2033700" cy="13413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Bubblegum Sans"/>
                <a:ea typeface="Bubblegum Sans"/>
                <a:cs typeface="Bubblegum Sans"/>
                <a:sym typeface="Bubblegum Sans"/>
              </a:rPr>
              <a:t>Click on this yellow box for video solution or image below for youtube</a:t>
            </a:r>
            <a:endParaRPr sz="1800">
              <a:solidFill>
                <a:schemeClr val="dk1"/>
              </a:solidFill>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29"/>
          <p:cNvSpPr txBox="1"/>
          <p:nvPr/>
        </p:nvSpPr>
        <p:spPr>
          <a:xfrm>
            <a:off x="2755200" y="0"/>
            <a:ext cx="6388800" cy="14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On a hike in the Eastern Sierras mountain range, you find an endangered pika, </a:t>
            </a:r>
            <a:r>
              <a:rPr i="1" lang="en" sz="1800">
                <a:latin typeface="Bubblegum Sans"/>
                <a:ea typeface="Bubblegum Sans"/>
                <a:cs typeface="Bubblegum Sans"/>
                <a:sym typeface="Bubblegum Sans"/>
              </a:rPr>
              <a:t>Ochotona Minor</a:t>
            </a:r>
            <a:r>
              <a:rPr lang="en" sz="1800">
                <a:latin typeface="Bubblegum Sans"/>
                <a:ea typeface="Bubblegum Sans"/>
                <a:cs typeface="Bubblegum Sans"/>
                <a:sym typeface="Bubblegum Sans"/>
              </a:rPr>
              <a:t>. The pika displays the </a:t>
            </a:r>
            <a:r>
              <a:rPr lang="en" sz="1800" u="sng">
                <a:solidFill>
                  <a:schemeClr val="hlink"/>
                </a:solidFill>
                <a:latin typeface="Bubblegum Sans"/>
                <a:ea typeface="Bubblegum Sans"/>
                <a:cs typeface="Bubblegum Sans"/>
                <a:sym typeface="Bubblegum Sans"/>
                <a:hlinkClick r:id="rId3"/>
              </a:rPr>
              <a:t>wild-type</a:t>
            </a:r>
            <a:r>
              <a:rPr lang="en" sz="1800">
                <a:latin typeface="Bubblegum Sans"/>
                <a:ea typeface="Bubblegum Sans"/>
                <a:cs typeface="Bubblegum Sans"/>
                <a:sym typeface="Bubblegum Sans"/>
              </a:rPr>
              <a:t> phenotype of brown fur. You are unsure about the pika’s genotype, so you </a:t>
            </a:r>
            <a:r>
              <a:rPr lang="en" sz="1800">
                <a:latin typeface="Bubblegum Sans"/>
                <a:ea typeface="Bubblegum Sans"/>
                <a:cs typeface="Bubblegum Sans"/>
                <a:sym typeface="Bubblegum Sans"/>
              </a:rPr>
              <a:t>perform</a:t>
            </a:r>
            <a:r>
              <a:rPr lang="en" sz="1800">
                <a:latin typeface="Bubblegum Sans"/>
                <a:ea typeface="Bubblegum Sans"/>
                <a:cs typeface="Bubblegum Sans"/>
                <a:sym typeface="Bubblegum Sans"/>
              </a:rPr>
              <a:t> a </a:t>
            </a:r>
            <a:r>
              <a:rPr lang="en" sz="1800" u="sng">
                <a:solidFill>
                  <a:schemeClr val="hlink"/>
                </a:solidFill>
                <a:latin typeface="Bubblegum Sans"/>
                <a:ea typeface="Bubblegum Sans"/>
                <a:cs typeface="Bubblegum Sans"/>
                <a:sym typeface="Bubblegum Sans"/>
                <a:hlinkClick r:id="rId4"/>
              </a:rPr>
              <a:t>testcross</a:t>
            </a:r>
            <a:r>
              <a:rPr lang="en" sz="1800">
                <a:latin typeface="Bubblegum Sans"/>
                <a:ea typeface="Bubblegum Sans"/>
                <a:cs typeface="Bubblegum Sans"/>
                <a:sym typeface="Bubblegum Sans"/>
              </a:rPr>
              <a:t>. 5 wild-type and 4 albino pika are produced in the F</a:t>
            </a:r>
            <a:r>
              <a:rPr baseline="-25000" lang="en" sz="1800">
                <a:latin typeface="Bubblegum Sans"/>
                <a:ea typeface="Bubblegum Sans"/>
                <a:cs typeface="Bubblegum Sans"/>
                <a:sym typeface="Bubblegum Sans"/>
              </a:rPr>
              <a:t>1</a:t>
            </a:r>
            <a:r>
              <a:rPr lang="en" sz="1800">
                <a:latin typeface="Bubblegum Sans"/>
                <a:ea typeface="Bubblegum Sans"/>
                <a:cs typeface="Bubblegum Sans"/>
                <a:sym typeface="Bubblegum Sans"/>
              </a:rPr>
              <a:t> generation. Write the cross of the parental generation.  </a:t>
            </a:r>
            <a:r>
              <a:rPr lang="en" sz="1800">
                <a:latin typeface="Bubblegum Sans"/>
                <a:ea typeface="Bubblegum Sans"/>
                <a:cs typeface="Bubblegum Sans"/>
                <a:sym typeface="Bubblegum Sans"/>
              </a:rPr>
              <a:t>What is the genotype of the wild-type parent?</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p:txBody>
      </p:sp>
      <p:pic>
        <p:nvPicPr>
          <p:cNvPr id="269" name="Google Shape;269;p29"/>
          <p:cNvPicPr preferRelativeResize="0"/>
          <p:nvPr/>
        </p:nvPicPr>
        <p:blipFill>
          <a:blip r:embed="rId5">
            <a:alphaModFix/>
          </a:blip>
          <a:stretch>
            <a:fillRect/>
          </a:stretch>
        </p:blipFill>
        <p:spPr>
          <a:xfrm>
            <a:off x="0" y="0"/>
            <a:ext cx="2574575" cy="2026793"/>
          </a:xfrm>
          <a:prstGeom prst="rect">
            <a:avLst/>
          </a:prstGeom>
          <a:noFill/>
          <a:ln>
            <a:noFill/>
          </a:ln>
        </p:spPr>
      </p:pic>
      <p:pic>
        <p:nvPicPr>
          <p:cNvPr id="270" name="Google Shape;270;p29"/>
          <p:cNvPicPr preferRelativeResize="0"/>
          <p:nvPr/>
        </p:nvPicPr>
        <p:blipFill>
          <a:blip r:embed="rId6">
            <a:alphaModFix/>
          </a:blip>
          <a:stretch>
            <a:fillRect/>
          </a:stretch>
        </p:blipFill>
        <p:spPr>
          <a:xfrm>
            <a:off x="152400" y="2179193"/>
            <a:ext cx="2389200" cy="216234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30"/>
          <p:cNvSpPr txBox="1"/>
          <p:nvPr/>
        </p:nvSpPr>
        <p:spPr>
          <a:xfrm>
            <a:off x="2755200" y="0"/>
            <a:ext cx="6388800" cy="14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On a hike in the Eastern Sierras mountain range, you find an endangered pika, </a:t>
            </a:r>
            <a:r>
              <a:rPr i="1" lang="en" sz="1800">
                <a:latin typeface="Bubblegum Sans"/>
                <a:ea typeface="Bubblegum Sans"/>
                <a:cs typeface="Bubblegum Sans"/>
                <a:sym typeface="Bubblegum Sans"/>
              </a:rPr>
              <a:t>Ochotona Minor</a:t>
            </a:r>
            <a:r>
              <a:rPr lang="en" sz="1800">
                <a:latin typeface="Bubblegum Sans"/>
                <a:ea typeface="Bubblegum Sans"/>
                <a:cs typeface="Bubblegum Sans"/>
                <a:sym typeface="Bubblegum Sans"/>
              </a:rPr>
              <a:t>. The pika displays the wild-type phenotype of brown fur. You are unsure about the pika’s genotype, so you perform a testcross. 5 wild-type and 4 albino pika are produced in the F</a:t>
            </a:r>
            <a:r>
              <a:rPr baseline="-25000" lang="en" sz="1800">
                <a:latin typeface="Bubblegum Sans"/>
                <a:ea typeface="Bubblegum Sans"/>
                <a:cs typeface="Bubblegum Sans"/>
                <a:sym typeface="Bubblegum Sans"/>
              </a:rPr>
              <a:t>1</a:t>
            </a:r>
            <a:r>
              <a:rPr lang="en" sz="1800">
                <a:latin typeface="Bubblegum Sans"/>
                <a:ea typeface="Bubblegum Sans"/>
                <a:cs typeface="Bubblegum Sans"/>
                <a:sym typeface="Bubblegum Sans"/>
              </a:rPr>
              <a:t> generation. Write the cross of the parental generation.  </a:t>
            </a:r>
            <a:endParaRPr sz="1800">
              <a:latin typeface="Bubblegum Sans"/>
              <a:ea typeface="Bubblegum Sans"/>
              <a:cs typeface="Bubblegum Sans"/>
              <a:sym typeface="Bubblegum Sans"/>
            </a:endParaRPr>
          </a:p>
        </p:txBody>
      </p:sp>
      <p:sp>
        <p:nvSpPr>
          <p:cNvPr id="276" name="Google Shape;276;p30"/>
          <p:cNvSpPr txBox="1"/>
          <p:nvPr/>
        </p:nvSpPr>
        <p:spPr>
          <a:xfrm>
            <a:off x="2755200" y="0"/>
            <a:ext cx="6388800" cy="1574100"/>
          </a:xfrm>
          <a:prstGeom prst="rect">
            <a:avLst/>
          </a:prstGeom>
          <a:solidFill>
            <a:srgbClr val="FFFCED">
              <a:alpha val="7308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Bubblegum Sans"/>
                <a:ea typeface="Bubblegum Sans"/>
                <a:cs typeface="Bubblegum Sans"/>
                <a:sym typeface="Bubblegum Sans"/>
              </a:rPr>
              <a:t>On a hike in the Eastern Sierras mountain range, you find an endangered pika, </a:t>
            </a:r>
            <a:r>
              <a:rPr i="1" lang="en" sz="1800">
                <a:solidFill>
                  <a:schemeClr val="dk1"/>
                </a:solidFill>
                <a:latin typeface="Bubblegum Sans"/>
                <a:ea typeface="Bubblegum Sans"/>
                <a:cs typeface="Bubblegum Sans"/>
                <a:sym typeface="Bubblegum Sans"/>
              </a:rPr>
              <a:t>Ochotona Minor. </a:t>
            </a:r>
            <a:r>
              <a:rPr lang="en" sz="1800">
                <a:solidFill>
                  <a:schemeClr val="dk1"/>
                </a:solidFill>
                <a:latin typeface="Bubblegum Sans"/>
                <a:ea typeface="Bubblegum Sans"/>
                <a:cs typeface="Bubblegum Sans"/>
                <a:sym typeface="Bubblegum Sans"/>
              </a:rPr>
              <a:t>The pika displays the </a:t>
            </a:r>
            <a:r>
              <a:rPr lang="en" sz="1800">
                <a:solidFill>
                  <a:srgbClr val="FF0000"/>
                </a:solidFill>
                <a:latin typeface="Bubblegum Sans"/>
                <a:ea typeface="Bubblegum Sans"/>
                <a:cs typeface="Bubblegum Sans"/>
                <a:sym typeface="Bubblegum Sans"/>
              </a:rPr>
              <a:t>wild-type phenotype of brown fur.</a:t>
            </a:r>
            <a:r>
              <a:rPr lang="en" sz="1800">
                <a:solidFill>
                  <a:schemeClr val="dk1"/>
                </a:solidFill>
                <a:latin typeface="Bubblegum Sans"/>
                <a:ea typeface="Bubblegum Sans"/>
                <a:cs typeface="Bubblegum Sans"/>
                <a:sym typeface="Bubblegum Sans"/>
              </a:rPr>
              <a:t> You are unsure about the pika’s genotype, so you perform a </a:t>
            </a:r>
            <a:r>
              <a:rPr lang="en" sz="1800">
                <a:solidFill>
                  <a:srgbClr val="FF0000"/>
                </a:solidFill>
                <a:latin typeface="Bubblegum Sans"/>
                <a:ea typeface="Bubblegum Sans"/>
                <a:cs typeface="Bubblegum Sans"/>
                <a:sym typeface="Bubblegum Sans"/>
              </a:rPr>
              <a:t>testcross</a:t>
            </a:r>
            <a:r>
              <a:rPr lang="en" sz="1800">
                <a:solidFill>
                  <a:srgbClr val="FF0000"/>
                </a:solidFill>
                <a:highlight>
                  <a:srgbClr val="FFFF00"/>
                </a:highlight>
                <a:latin typeface="Bubblegum Sans"/>
                <a:ea typeface="Bubblegum Sans"/>
                <a:cs typeface="Bubblegum Sans"/>
                <a:sym typeface="Bubblegum Sans"/>
              </a:rPr>
              <a:t>.</a:t>
            </a:r>
            <a:r>
              <a:rPr lang="en" sz="1800">
                <a:solidFill>
                  <a:schemeClr val="dk1"/>
                </a:solidFill>
                <a:latin typeface="Bubblegum Sans"/>
                <a:ea typeface="Bubblegum Sans"/>
                <a:cs typeface="Bubblegum Sans"/>
                <a:sym typeface="Bubblegum Sans"/>
              </a:rPr>
              <a:t> </a:t>
            </a:r>
            <a:r>
              <a:rPr lang="en" sz="1800">
                <a:solidFill>
                  <a:srgbClr val="0000FF"/>
                </a:solidFill>
                <a:latin typeface="Bubblegum Sans"/>
                <a:ea typeface="Bubblegum Sans"/>
                <a:cs typeface="Bubblegum Sans"/>
                <a:sym typeface="Bubblegum Sans"/>
              </a:rPr>
              <a:t>5 wild-type and 4 albino</a:t>
            </a:r>
            <a:r>
              <a:rPr lang="en" sz="1800">
                <a:solidFill>
                  <a:schemeClr val="dk1"/>
                </a:solidFill>
                <a:latin typeface="Bubblegum Sans"/>
                <a:ea typeface="Bubblegum Sans"/>
                <a:cs typeface="Bubblegum Sans"/>
                <a:sym typeface="Bubblegum Sans"/>
              </a:rPr>
              <a:t> pika are produced in the </a:t>
            </a:r>
            <a:r>
              <a:rPr lang="en" sz="1800">
                <a:solidFill>
                  <a:srgbClr val="0000FF"/>
                </a:solidFill>
                <a:latin typeface="Bubblegum Sans"/>
                <a:ea typeface="Bubblegum Sans"/>
                <a:cs typeface="Bubblegum Sans"/>
                <a:sym typeface="Bubblegum Sans"/>
              </a:rPr>
              <a:t>F</a:t>
            </a:r>
            <a:r>
              <a:rPr baseline="-25000" lang="en" sz="1800">
                <a:solidFill>
                  <a:srgbClr val="0000FF"/>
                </a:solidFill>
                <a:latin typeface="Bubblegum Sans"/>
                <a:ea typeface="Bubblegum Sans"/>
                <a:cs typeface="Bubblegum Sans"/>
                <a:sym typeface="Bubblegum Sans"/>
              </a:rPr>
              <a:t>1</a:t>
            </a:r>
            <a:r>
              <a:rPr lang="en" sz="1800">
                <a:solidFill>
                  <a:srgbClr val="0000FF"/>
                </a:solidFill>
                <a:latin typeface="Bubblegum Sans"/>
                <a:ea typeface="Bubblegum Sans"/>
                <a:cs typeface="Bubblegum Sans"/>
                <a:sym typeface="Bubblegum Sans"/>
              </a:rPr>
              <a:t> generation. </a:t>
            </a:r>
            <a:r>
              <a:rPr lang="en" sz="1800">
                <a:solidFill>
                  <a:schemeClr val="dk1"/>
                </a:solidFill>
                <a:latin typeface="Bubblegum Sans"/>
                <a:ea typeface="Bubblegum Sans"/>
                <a:cs typeface="Bubblegum Sans"/>
                <a:sym typeface="Bubblegum Sans"/>
              </a:rPr>
              <a:t>Write the cross of the parental generation.</a:t>
            </a:r>
            <a:r>
              <a:rPr lang="en" sz="1800">
                <a:solidFill>
                  <a:srgbClr val="0000FF"/>
                </a:solidFill>
                <a:latin typeface="Bubblegum Sans"/>
                <a:ea typeface="Bubblegum Sans"/>
                <a:cs typeface="Bubblegum Sans"/>
                <a:sym typeface="Bubblegum Sans"/>
              </a:rPr>
              <a:t> What is the genotype of the wild-type parent?</a:t>
            </a:r>
            <a:endParaRPr sz="1800">
              <a:solidFill>
                <a:srgbClr val="0000FF"/>
              </a:solidFill>
              <a:latin typeface="Bubblegum Sans"/>
              <a:ea typeface="Bubblegum Sans"/>
              <a:cs typeface="Bubblegum Sans"/>
              <a:sym typeface="Bubblegum Sans"/>
            </a:endParaRPr>
          </a:p>
        </p:txBody>
      </p:sp>
      <p:sp>
        <p:nvSpPr>
          <p:cNvPr id="277" name="Google Shape;277;p30"/>
          <p:cNvSpPr txBox="1"/>
          <p:nvPr/>
        </p:nvSpPr>
        <p:spPr>
          <a:xfrm>
            <a:off x="2574575" y="1490550"/>
            <a:ext cx="6602400" cy="21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Parental Cross: B? </a:t>
            </a:r>
            <a:r>
              <a:rPr lang="en" sz="1800">
                <a:solidFill>
                  <a:srgbClr val="FF0000"/>
                </a:solidFill>
                <a:latin typeface="Bubblegum Sans"/>
                <a:ea typeface="Bubblegum Sans"/>
                <a:cs typeface="Bubblegum Sans"/>
                <a:sym typeface="Bubblegum Sans"/>
              </a:rPr>
              <a:t>x</a:t>
            </a:r>
            <a:r>
              <a:rPr lang="en" sz="1800">
                <a:solidFill>
                  <a:srgbClr val="FF0000"/>
                </a:solidFill>
                <a:latin typeface="Bubblegum Sans"/>
                <a:ea typeface="Bubblegum Sans"/>
                <a:cs typeface="Bubblegum Sans"/>
                <a:sym typeface="Bubblegum Sans"/>
              </a:rPr>
              <a:t> bb  (Because the question states that they </a:t>
            </a:r>
            <a:r>
              <a:rPr lang="en" sz="1800">
                <a:solidFill>
                  <a:srgbClr val="FF0000"/>
                </a:solidFill>
                <a:latin typeface="Bubblegum Sans"/>
                <a:ea typeface="Bubblegum Sans"/>
                <a:cs typeface="Bubblegum Sans"/>
                <a:sym typeface="Bubblegum Sans"/>
              </a:rPr>
              <a:t>performed</a:t>
            </a:r>
            <a:r>
              <a:rPr lang="en" sz="1800">
                <a:solidFill>
                  <a:srgbClr val="FF0000"/>
                </a:solidFill>
                <a:latin typeface="Bubblegum Sans"/>
                <a:ea typeface="Bubblegum Sans"/>
                <a:cs typeface="Bubblegum Sans"/>
                <a:sym typeface="Bubblegum Sans"/>
              </a:rPr>
              <a:t> a testcross, it implies that the wild-type is dominant. Because you don’t know if the pika is BB or Bb, that is why there is a ? in the place of the second allele.  </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Because the F1 produce both wild-type and albino, we know that the wild-type parent is heterozygous (hybrid). </a:t>
            </a:r>
            <a:endParaRPr sz="1800">
              <a:solidFill>
                <a:srgbClr val="FF0000"/>
              </a:solidFill>
              <a:latin typeface="Bubblegum Sans"/>
              <a:ea typeface="Bubblegum Sans"/>
              <a:cs typeface="Bubblegum Sans"/>
              <a:sym typeface="Bubblegum Sans"/>
            </a:endParaRPr>
          </a:p>
        </p:txBody>
      </p:sp>
      <p:pic>
        <p:nvPicPr>
          <p:cNvPr id="278" name="Google Shape;278;p30"/>
          <p:cNvPicPr preferRelativeResize="0"/>
          <p:nvPr/>
        </p:nvPicPr>
        <p:blipFill>
          <a:blip r:embed="rId3">
            <a:alphaModFix/>
          </a:blip>
          <a:stretch>
            <a:fillRect/>
          </a:stretch>
        </p:blipFill>
        <p:spPr>
          <a:xfrm>
            <a:off x="0" y="0"/>
            <a:ext cx="2574575" cy="2026793"/>
          </a:xfrm>
          <a:prstGeom prst="rect">
            <a:avLst/>
          </a:prstGeom>
          <a:noFill/>
          <a:ln>
            <a:noFill/>
          </a:ln>
        </p:spPr>
      </p:pic>
      <p:pic>
        <p:nvPicPr>
          <p:cNvPr id="279" name="Google Shape;279;p30"/>
          <p:cNvPicPr preferRelativeResize="0"/>
          <p:nvPr/>
        </p:nvPicPr>
        <p:blipFill>
          <a:blip r:embed="rId4">
            <a:alphaModFix/>
          </a:blip>
          <a:stretch>
            <a:fillRect/>
          </a:stretch>
        </p:blipFill>
        <p:spPr>
          <a:xfrm>
            <a:off x="152400" y="2179193"/>
            <a:ext cx="2389200" cy="2162347"/>
          </a:xfrm>
          <a:prstGeom prst="rect">
            <a:avLst/>
          </a:prstGeom>
          <a:noFill/>
          <a:ln>
            <a:noFill/>
          </a:ln>
        </p:spPr>
      </p:pic>
      <p:pic>
        <p:nvPicPr>
          <p:cNvPr id="280" name="Google Shape;280;p30">
            <a:hlinkClick r:id="rId5"/>
          </p:cNvPr>
          <p:cNvPicPr preferRelativeResize="0"/>
          <p:nvPr/>
        </p:nvPicPr>
        <p:blipFill>
          <a:blip r:embed="rId6">
            <a:alphaModFix/>
          </a:blip>
          <a:stretch>
            <a:fillRect/>
          </a:stretch>
        </p:blipFill>
        <p:spPr>
          <a:xfrm>
            <a:off x="3779250" y="4251600"/>
            <a:ext cx="1407640" cy="803350"/>
          </a:xfrm>
          <a:prstGeom prst="rect">
            <a:avLst/>
          </a:prstGeom>
          <a:noFill/>
          <a:ln>
            <a:noFill/>
          </a:ln>
        </p:spPr>
      </p:pic>
      <p:sp>
        <p:nvSpPr>
          <p:cNvPr id="281" name="Google Shape;281;p30">
            <a:hlinkClick r:id="rId7"/>
          </p:cNvPr>
          <p:cNvSpPr txBox="1"/>
          <p:nvPr/>
        </p:nvSpPr>
        <p:spPr>
          <a:xfrm>
            <a:off x="1685000" y="3919750"/>
            <a:ext cx="2033700" cy="11352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Bubblegum Sans"/>
                <a:ea typeface="Bubblegum Sans"/>
                <a:cs typeface="Bubblegum Sans"/>
                <a:sym typeface="Bubblegum Sans"/>
              </a:rPr>
              <a:t>Click on this yellow box for video solution or image below for youtube</a:t>
            </a:r>
            <a:endParaRPr sz="1800">
              <a:latin typeface="Bubblegum Sans"/>
              <a:ea typeface="Bubblegum Sans"/>
              <a:cs typeface="Bubblegum Sans"/>
              <a:sym typeface="Bubblegum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pic>
        <p:nvPicPr>
          <p:cNvPr id="286" name="Google Shape;286;p31"/>
          <p:cNvPicPr preferRelativeResize="0"/>
          <p:nvPr/>
        </p:nvPicPr>
        <p:blipFill>
          <a:blip r:embed="rId3">
            <a:alphaModFix/>
          </a:blip>
          <a:stretch>
            <a:fillRect/>
          </a:stretch>
        </p:blipFill>
        <p:spPr>
          <a:xfrm>
            <a:off x="0" y="0"/>
            <a:ext cx="2574575" cy="2026793"/>
          </a:xfrm>
          <a:prstGeom prst="rect">
            <a:avLst/>
          </a:prstGeom>
          <a:noFill/>
          <a:ln>
            <a:noFill/>
          </a:ln>
        </p:spPr>
      </p:pic>
      <p:sp>
        <p:nvSpPr>
          <p:cNvPr id="287" name="Google Shape;287;p31"/>
          <p:cNvSpPr txBox="1"/>
          <p:nvPr/>
        </p:nvSpPr>
        <p:spPr>
          <a:xfrm>
            <a:off x="2574575" y="107675"/>
            <a:ext cx="6511200" cy="13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A true-breeding pika is crossed with an albino pika. The </a:t>
            </a:r>
            <a:r>
              <a:rPr lang="en" sz="1800">
                <a:solidFill>
                  <a:srgbClr val="0000FF"/>
                </a:solidFill>
                <a:latin typeface="Bubblegum Sans"/>
                <a:ea typeface="Bubblegum Sans"/>
                <a:cs typeface="Bubblegum Sans"/>
                <a:sym typeface="Bubblegum Sans"/>
              </a:rPr>
              <a:t>F</a:t>
            </a:r>
            <a:r>
              <a:rPr baseline="-25000" lang="en" sz="1800">
                <a:solidFill>
                  <a:srgbClr val="0000FF"/>
                </a:solidFill>
                <a:latin typeface="Bubblegum Sans"/>
                <a:ea typeface="Bubblegum Sans"/>
                <a:cs typeface="Bubblegum Sans"/>
                <a:sym typeface="Bubblegum Sans"/>
              </a:rPr>
              <a:t>1</a:t>
            </a:r>
            <a:r>
              <a:rPr lang="en" sz="1800">
                <a:solidFill>
                  <a:srgbClr val="0000FF"/>
                </a:solidFill>
                <a:latin typeface="Bubblegum Sans"/>
                <a:ea typeface="Bubblegum Sans"/>
                <a:cs typeface="Bubblegum Sans"/>
                <a:sym typeface="Bubblegum Sans"/>
              </a:rPr>
              <a:t> all display the wild-type </a:t>
            </a:r>
            <a:r>
              <a:rPr lang="en" sz="1800">
                <a:latin typeface="Bubblegum Sans"/>
                <a:ea typeface="Bubblegum Sans"/>
                <a:cs typeface="Bubblegum Sans"/>
                <a:sym typeface="Bubblegum Sans"/>
              </a:rPr>
              <a:t>phenotype. The </a:t>
            </a:r>
            <a:r>
              <a:rPr lang="en" sz="1800">
                <a:solidFill>
                  <a:srgbClr val="FF0000"/>
                </a:solidFill>
                <a:latin typeface="Bubblegum Sans"/>
                <a:ea typeface="Bubblegum Sans"/>
                <a:cs typeface="Bubblegum Sans"/>
                <a:sym typeface="Bubblegum Sans"/>
              </a:rPr>
              <a:t>F</a:t>
            </a:r>
            <a:r>
              <a:rPr baseline="-25000" lang="en" sz="1800">
                <a:solidFill>
                  <a:srgbClr val="FF0000"/>
                </a:solidFill>
                <a:latin typeface="Bubblegum Sans"/>
                <a:ea typeface="Bubblegum Sans"/>
                <a:cs typeface="Bubblegum Sans"/>
                <a:sym typeface="Bubblegum Sans"/>
              </a:rPr>
              <a:t>1</a:t>
            </a:r>
            <a:r>
              <a:rPr lang="en" sz="1800">
                <a:solidFill>
                  <a:srgbClr val="FF0000"/>
                </a:solidFill>
                <a:latin typeface="Bubblegum Sans"/>
                <a:ea typeface="Bubblegum Sans"/>
                <a:cs typeface="Bubblegum Sans"/>
                <a:sym typeface="Bubblegum Sans"/>
              </a:rPr>
              <a:t> are allowed to interbreed</a:t>
            </a:r>
            <a:r>
              <a:rPr lang="en" sz="1800">
                <a:latin typeface="Bubblegum Sans"/>
                <a:ea typeface="Bubblegum Sans"/>
                <a:cs typeface="Bubblegum Sans"/>
                <a:sym typeface="Bubblegum Sans"/>
              </a:rPr>
              <a:t>. The </a:t>
            </a:r>
            <a:r>
              <a:rPr lang="en" sz="1800">
                <a:solidFill>
                  <a:srgbClr val="9900FF"/>
                </a:solidFill>
                <a:latin typeface="Bubblegum Sans"/>
                <a:ea typeface="Bubblegum Sans"/>
                <a:cs typeface="Bubblegum Sans"/>
                <a:sym typeface="Bubblegum Sans"/>
              </a:rPr>
              <a:t>F</a:t>
            </a:r>
            <a:r>
              <a:rPr baseline="-25000" lang="en" sz="1800">
                <a:solidFill>
                  <a:srgbClr val="9900FF"/>
                </a:solidFill>
                <a:latin typeface="Bubblegum Sans"/>
                <a:ea typeface="Bubblegum Sans"/>
                <a:cs typeface="Bubblegum Sans"/>
                <a:sym typeface="Bubblegum Sans"/>
              </a:rPr>
              <a:t>2</a:t>
            </a:r>
            <a:r>
              <a:rPr lang="en" sz="1800">
                <a:latin typeface="Bubblegum Sans"/>
                <a:ea typeface="Bubblegum Sans"/>
                <a:cs typeface="Bubblegum Sans"/>
                <a:sym typeface="Bubblegum Sans"/>
              </a:rPr>
              <a:t> offspring are produced in a </a:t>
            </a:r>
            <a:r>
              <a:rPr lang="en" sz="1800">
                <a:solidFill>
                  <a:srgbClr val="9900FF"/>
                </a:solidFill>
                <a:latin typeface="Bubblegum Sans"/>
                <a:ea typeface="Bubblegum Sans"/>
                <a:cs typeface="Bubblegum Sans"/>
                <a:sym typeface="Bubblegum Sans"/>
              </a:rPr>
              <a:t>3:1 ratio</a:t>
            </a:r>
            <a:r>
              <a:rPr lang="en" sz="1800">
                <a:latin typeface="Bubblegum Sans"/>
                <a:ea typeface="Bubblegum Sans"/>
                <a:cs typeface="Bubblegum Sans"/>
                <a:sym typeface="Bubblegum Sans"/>
              </a:rPr>
              <a:t>. What is the mode of inheritance for the albino allele? The wild-type allele? Support your answer. </a:t>
            </a:r>
            <a:endParaRPr sz="1800">
              <a:latin typeface="Bubblegum Sans"/>
              <a:ea typeface="Bubblegum Sans"/>
              <a:cs typeface="Bubblegum Sans"/>
              <a:sym typeface="Bubblegum Sans"/>
            </a:endParaRPr>
          </a:p>
        </p:txBody>
      </p:sp>
      <p:pic>
        <p:nvPicPr>
          <p:cNvPr id="288" name="Google Shape;288;p31"/>
          <p:cNvPicPr preferRelativeResize="0"/>
          <p:nvPr/>
        </p:nvPicPr>
        <p:blipFill>
          <a:blip r:embed="rId4">
            <a:alphaModFix/>
          </a:blip>
          <a:stretch>
            <a:fillRect/>
          </a:stretch>
        </p:blipFill>
        <p:spPr>
          <a:xfrm>
            <a:off x="152400" y="2179193"/>
            <a:ext cx="2389200" cy="21623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4"/>
          <p:cNvSpPr txBox="1"/>
          <p:nvPr>
            <p:ph idx="4294967295" type="title"/>
          </p:nvPr>
        </p:nvSpPr>
        <p:spPr>
          <a:xfrm>
            <a:off x="2566200" y="-166148"/>
            <a:ext cx="6577800" cy="9372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n" sz="4800">
                <a:latin typeface="Bubblegum Sans"/>
                <a:ea typeface="Bubblegum Sans"/>
                <a:cs typeface="Bubblegum Sans"/>
                <a:sym typeface="Bubblegum Sans"/>
              </a:rPr>
              <a:t>Important Vocabulary</a:t>
            </a:r>
            <a:endParaRPr sz="4800">
              <a:latin typeface="Bubblegum Sans"/>
              <a:ea typeface="Bubblegum Sans"/>
              <a:cs typeface="Bubblegum Sans"/>
              <a:sym typeface="Bubblegum Sans"/>
            </a:endParaRPr>
          </a:p>
        </p:txBody>
      </p:sp>
      <p:sp>
        <p:nvSpPr>
          <p:cNvPr id="116" name="Google Shape;116;p14"/>
          <p:cNvSpPr txBox="1"/>
          <p:nvPr/>
        </p:nvSpPr>
        <p:spPr>
          <a:xfrm>
            <a:off x="3541675" y="488175"/>
            <a:ext cx="2638200" cy="4226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Bubblegum Sans"/>
              <a:buAutoNum type="arabicPeriod"/>
            </a:pPr>
            <a:r>
              <a:rPr lang="en" sz="1800">
                <a:latin typeface="Bubblegum Sans"/>
                <a:ea typeface="Bubblegum Sans"/>
                <a:cs typeface="Bubblegum Sans"/>
                <a:sym typeface="Bubblegum Sans"/>
              </a:rPr>
              <a:t>Crossed</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rabicPeriod"/>
            </a:pPr>
            <a:r>
              <a:rPr lang="en" sz="1800">
                <a:latin typeface="Bubblegum Sans"/>
                <a:ea typeface="Bubblegum Sans"/>
                <a:cs typeface="Bubblegum Sans"/>
                <a:sym typeface="Bubblegum Sans"/>
              </a:rPr>
              <a:t>Locus/loci</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rabicPeriod"/>
            </a:pPr>
            <a:r>
              <a:rPr lang="en" sz="1800">
                <a:latin typeface="Bubblegum Sans"/>
                <a:ea typeface="Bubblegum Sans"/>
                <a:cs typeface="Bubblegum Sans"/>
                <a:sym typeface="Bubblegum Sans"/>
              </a:rPr>
              <a:t>Alleles</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rabicPeriod"/>
            </a:pPr>
            <a:r>
              <a:rPr lang="en" sz="1800">
                <a:latin typeface="Bubblegum Sans"/>
                <a:ea typeface="Bubblegum Sans"/>
                <a:cs typeface="Bubblegum Sans"/>
                <a:sym typeface="Bubblegum Sans"/>
              </a:rPr>
              <a:t>Wildtype</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rabicPeriod"/>
            </a:pPr>
            <a:r>
              <a:rPr lang="en" sz="1800">
                <a:latin typeface="Bubblegum Sans"/>
                <a:ea typeface="Bubblegum Sans"/>
                <a:cs typeface="Bubblegum Sans"/>
                <a:sym typeface="Bubblegum Sans"/>
              </a:rPr>
              <a:t>Inheritance pattern</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rabicPeriod"/>
            </a:pPr>
            <a:r>
              <a:rPr lang="en" sz="1800">
                <a:latin typeface="Bubblegum Sans"/>
                <a:ea typeface="Bubblegum Sans"/>
                <a:cs typeface="Bubblegum Sans"/>
                <a:sym typeface="Bubblegum Sans"/>
              </a:rPr>
              <a:t>Affected individuals</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rabicPeriod"/>
            </a:pPr>
            <a:r>
              <a:rPr lang="en" sz="1800">
                <a:latin typeface="Bubblegum Sans"/>
                <a:ea typeface="Bubblegum Sans"/>
                <a:cs typeface="Bubblegum Sans"/>
                <a:sym typeface="Bubblegum Sans"/>
              </a:rPr>
              <a:t>Mutant allele</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rabicPeriod"/>
            </a:pPr>
            <a:r>
              <a:rPr lang="en" sz="1800">
                <a:latin typeface="Bubblegum Sans"/>
                <a:ea typeface="Bubblegum Sans"/>
                <a:cs typeface="Bubblegum Sans"/>
                <a:sym typeface="Bubblegum Sans"/>
              </a:rPr>
              <a:t>Single copy of allele (Heterozygous)</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rabicPeriod"/>
            </a:pPr>
            <a:r>
              <a:rPr lang="en" sz="1800">
                <a:latin typeface="Bubblegum Sans"/>
                <a:ea typeface="Bubblegum Sans"/>
                <a:cs typeface="Bubblegum Sans"/>
                <a:sym typeface="Bubblegum Sans"/>
              </a:rPr>
              <a:t>Mated</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rabicPeriod"/>
            </a:pPr>
            <a:r>
              <a:rPr lang="en" sz="1800">
                <a:latin typeface="Bubblegum Sans"/>
                <a:ea typeface="Bubblegum Sans"/>
                <a:cs typeface="Bubblegum Sans"/>
                <a:sym typeface="Bubblegum Sans"/>
              </a:rPr>
              <a:t>Autosomal recessive</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rabicPeriod"/>
            </a:pPr>
            <a:r>
              <a:rPr lang="en" sz="1800">
                <a:latin typeface="Bubblegum Sans"/>
                <a:ea typeface="Bubblegum Sans"/>
                <a:cs typeface="Bubblegum Sans"/>
                <a:sym typeface="Bubblegum Sans"/>
              </a:rPr>
              <a:t>P, F1, F2</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rabicPeriod"/>
            </a:pPr>
            <a:r>
              <a:rPr lang="en" sz="1800">
                <a:latin typeface="Bubblegum Sans"/>
                <a:ea typeface="Bubblegum Sans"/>
                <a:cs typeface="Bubblegum Sans"/>
                <a:sym typeface="Bubblegum Sans"/>
              </a:rPr>
              <a:t>Hybrid </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rabicPeriod"/>
            </a:pPr>
            <a:r>
              <a:rPr lang="en" sz="1800">
                <a:latin typeface="Bubblegum Sans"/>
                <a:ea typeface="Bubblegum Sans"/>
                <a:cs typeface="Bubblegum Sans"/>
                <a:sym typeface="Bubblegum Sans"/>
              </a:rPr>
              <a:t>True Breeding</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rabicPeriod"/>
            </a:pPr>
            <a:r>
              <a:rPr lang="en" sz="1800">
                <a:latin typeface="Bubblegum Sans"/>
                <a:ea typeface="Bubblegum Sans"/>
                <a:cs typeface="Bubblegum Sans"/>
                <a:sym typeface="Bubblegum Sans"/>
              </a:rPr>
              <a:t>Interbreed</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rabicPeriod"/>
            </a:pPr>
            <a:r>
              <a:rPr lang="en" sz="1800">
                <a:latin typeface="Bubblegum Sans"/>
                <a:ea typeface="Bubblegum Sans"/>
                <a:cs typeface="Bubblegum Sans"/>
                <a:sym typeface="Bubblegum Sans"/>
              </a:rPr>
              <a:t>Displayed (shows/has)</a:t>
            </a:r>
            <a:endParaRPr sz="1800">
              <a:latin typeface="Bubblegum Sans"/>
              <a:ea typeface="Bubblegum Sans"/>
              <a:cs typeface="Bubblegum Sans"/>
              <a:sym typeface="Bubblegum Sans"/>
            </a:endParaRPr>
          </a:p>
        </p:txBody>
      </p:sp>
      <p:sp>
        <p:nvSpPr>
          <p:cNvPr id="117" name="Google Shape;117;p14"/>
          <p:cNvSpPr txBox="1"/>
          <p:nvPr/>
        </p:nvSpPr>
        <p:spPr>
          <a:xfrm>
            <a:off x="6429375" y="488175"/>
            <a:ext cx="2638200" cy="42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16. Carrier</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17. Self-</a:t>
            </a:r>
            <a:r>
              <a:rPr lang="en" sz="1800">
                <a:latin typeface="Bubblegum Sans"/>
                <a:ea typeface="Bubblegum Sans"/>
                <a:cs typeface="Bubblegum Sans"/>
                <a:sym typeface="Bubblegum Sans"/>
              </a:rPr>
              <a:t>pollinated</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18. Testcrossed</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19. Segregate</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20. Homologous chromosomes</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21. Huntington’s Disease</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22. Cystic Fibrosis</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23. Law of independent assortment</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24. Sickle Cell</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25. Incidence (likelihood of happening)</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26. “Distribution of traits” - numbers or ratios</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27. Progeny</a:t>
            </a:r>
            <a:endParaRPr sz="1800">
              <a:latin typeface="Bubblegum Sans"/>
              <a:ea typeface="Bubblegum Sans"/>
              <a:cs typeface="Bubblegum Sans"/>
              <a:sym typeface="Bubblegum Sans"/>
            </a:endParaRPr>
          </a:p>
        </p:txBody>
      </p:sp>
      <p:sp>
        <p:nvSpPr>
          <p:cNvPr id="118" name="Google Shape;118;p14"/>
          <p:cNvSpPr txBox="1"/>
          <p:nvPr/>
        </p:nvSpPr>
        <p:spPr>
          <a:xfrm>
            <a:off x="124375" y="174050"/>
            <a:ext cx="3091500" cy="5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Bubblegum Sans"/>
                <a:ea typeface="Bubblegum Sans"/>
                <a:cs typeface="Bubblegum Sans"/>
                <a:sym typeface="Bubblegum Sans"/>
              </a:rPr>
              <a:t>These are a list of words used within the collegeboard questions. It would be helpful for you to familiarize yourself with them. </a:t>
            </a:r>
            <a:endParaRPr sz="2000">
              <a:latin typeface="Bubblegum Sans"/>
              <a:ea typeface="Bubblegum Sans"/>
              <a:cs typeface="Bubblegum Sans"/>
              <a:sym typeface="Bubblegum Sans"/>
            </a:endParaRPr>
          </a:p>
          <a:p>
            <a:pPr indent="0" lvl="0" marL="0" rtl="0" algn="l">
              <a:spcBef>
                <a:spcPts val="0"/>
              </a:spcBef>
              <a:spcAft>
                <a:spcPts val="0"/>
              </a:spcAft>
              <a:buNone/>
            </a:pPr>
            <a:r>
              <a:rPr lang="en" sz="2000">
                <a:latin typeface="Bubblegum Sans"/>
                <a:ea typeface="Bubblegum Sans"/>
                <a:cs typeface="Bubblegum Sans"/>
                <a:sym typeface="Bubblegum Sans"/>
              </a:rPr>
              <a:t>As you go through this slides presentation, you will come across words that are a different color and underlined. When you click on the word, it will take you to a picture of the definition of that word. For example, the word </a:t>
            </a:r>
            <a:r>
              <a:rPr lang="en" sz="2000" u="sng">
                <a:solidFill>
                  <a:srgbClr val="0B5394"/>
                </a:solidFill>
                <a:latin typeface="Bubblegum Sans"/>
                <a:ea typeface="Bubblegum Sans"/>
                <a:cs typeface="Bubblegum Sans"/>
                <a:sym typeface="Bubblegum Sans"/>
                <a:hlinkClick r:id="rId3"/>
              </a:rPr>
              <a:t>progeny</a:t>
            </a:r>
            <a:r>
              <a:rPr lang="en" sz="2000">
                <a:solidFill>
                  <a:srgbClr val="0B5394"/>
                </a:solidFill>
                <a:latin typeface="Bubblegum Sans"/>
                <a:ea typeface="Bubblegum Sans"/>
                <a:cs typeface="Bubblegum Sans"/>
                <a:sym typeface="Bubblegum Sans"/>
              </a:rPr>
              <a:t>.</a:t>
            </a:r>
            <a:r>
              <a:rPr lang="en" sz="2000">
                <a:latin typeface="Bubblegum Sans"/>
                <a:ea typeface="Bubblegum Sans"/>
                <a:cs typeface="Bubblegum Sans"/>
                <a:sym typeface="Bubblegum Sans"/>
              </a:rPr>
              <a:t> (Click on progeny, lol) </a:t>
            </a:r>
            <a:endParaRPr sz="2000">
              <a:latin typeface="Bubblegum Sans"/>
              <a:ea typeface="Bubblegum Sans"/>
              <a:cs typeface="Bubblegum Sans"/>
              <a:sym typeface="Bubblegu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pic>
        <p:nvPicPr>
          <p:cNvPr id="293" name="Google Shape;293;p32"/>
          <p:cNvPicPr preferRelativeResize="0"/>
          <p:nvPr/>
        </p:nvPicPr>
        <p:blipFill>
          <a:blip r:embed="rId3">
            <a:alphaModFix/>
          </a:blip>
          <a:stretch>
            <a:fillRect/>
          </a:stretch>
        </p:blipFill>
        <p:spPr>
          <a:xfrm>
            <a:off x="0" y="0"/>
            <a:ext cx="2574575" cy="2026793"/>
          </a:xfrm>
          <a:prstGeom prst="rect">
            <a:avLst/>
          </a:prstGeom>
          <a:noFill/>
          <a:ln>
            <a:noFill/>
          </a:ln>
        </p:spPr>
      </p:pic>
      <p:sp>
        <p:nvSpPr>
          <p:cNvPr id="294" name="Google Shape;294;p32"/>
          <p:cNvSpPr txBox="1"/>
          <p:nvPr/>
        </p:nvSpPr>
        <p:spPr>
          <a:xfrm>
            <a:off x="2574575" y="107675"/>
            <a:ext cx="6511200" cy="13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A true-breeding pika is crossed with an albino pika. The </a:t>
            </a:r>
            <a:r>
              <a:rPr lang="en" sz="1800">
                <a:solidFill>
                  <a:srgbClr val="0000FF"/>
                </a:solidFill>
                <a:latin typeface="Bubblegum Sans"/>
                <a:ea typeface="Bubblegum Sans"/>
                <a:cs typeface="Bubblegum Sans"/>
                <a:sym typeface="Bubblegum Sans"/>
              </a:rPr>
              <a:t>F</a:t>
            </a:r>
            <a:r>
              <a:rPr baseline="-25000" lang="en" sz="1800">
                <a:solidFill>
                  <a:srgbClr val="0000FF"/>
                </a:solidFill>
                <a:latin typeface="Bubblegum Sans"/>
                <a:ea typeface="Bubblegum Sans"/>
                <a:cs typeface="Bubblegum Sans"/>
                <a:sym typeface="Bubblegum Sans"/>
              </a:rPr>
              <a:t>1</a:t>
            </a:r>
            <a:r>
              <a:rPr lang="en" sz="1800">
                <a:solidFill>
                  <a:srgbClr val="0000FF"/>
                </a:solidFill>
                <a:latin typeface="Bubblegum Sans"/>
                <a:ea typeface="Bubblegum Sans"/>
                <a:cs typeface="Bubblegum Sans"/>
                <a:sym typeface="Bubblegum Sans"/>
              </a:rPr>
              <a:t> all display the wild-type </a:t>
            </a:r>
            <a:r>
              <a:rPr lang="en" sz="1800">
                <a:latin typeface="Bubblegum Sans"/>
                <a:ea typeface="Bubblegum Sans"/>
                <a:cs typeface="Bubblegum Sans"/>
                <a:sym typeface="Bubblegum Sans"/>
              </a:rPr>
              <a:t>phenotype. The </a:t>
            </a:r>
            <a:r>
              <a:rPr lang="en" sz="1800">
                <a:solidFill>
                  <a:srgbClr val="FF0000"/>
                </a:solidFill>
                <a:latin typeface="Bubblegum Sans"/>
                <a:ea typeface="Bubblegum Sans"/>
                <a:cs typeface="Bubblegum Sans"/>
                <a:sym typeface="Bubblegum Sans"/>
              </a:rPr>
              <a:t>F</a:t>
            </a:r>
            <a:r>
              <a:rPr baseline="-25000" lang="en" sz="1800">
                <a:solidFill>
                  <a:srgbClr val="FF0000"/>
                </a:solidFill>
                <a:latin typeface="Bubblegum Sans"/>
                <a:ea typeface="Bubblegum Sans"/>
                <a:cs typeface="Bubblegum Sans"/>
                <a:sym typeface="Bubblegum Sans"/>
              </a:rPr>
              <a:t>1</a:t>
            </a:r>
            <a:r>
              <a:rPr lang="en" sz="1800">
                <a:solidFill>
                  <a:srgbClr val="FF0000"/>
                </a:solidFill>
                <a:latin typeface="Bubblegum Sans"/>
                <a:ea typeface="Bubblegum Sans"/>
                <a:cs typeface="Bubblegum Sans"/>
                <a:sym typeface="Bubblegum Sans"/>
              </a:rPr>
              <a:t> are allowed to interbreed</a:t>
            </a:r>
            <a:r>
              <a:rPr lang="en" sz="1800">
                <a:latin typeface="Bubblegum Sans"/>
                <a:ea typeface="Bubblegum Sans"/>
                <a:cs typeface="Bubblegum Sans"/>
                <a:sym typeface="Bubblegum Sans"/>
              </a:rPr>
              <a:t>. The </a:t>
            </a:r>
            <a:r>
              <a:rPr lang="en" sz="1800">
                <a:solidFill>
                  <a:srgbClr val="9900FF"/>
                </a:solidFill>
                <a:latin typeface="Bubblegum Sans"/>
                <a:ea typeface="Bubblegum Sans"/>
                <a:cs typeface="Bubblegum Sans"/>
                <a:sym typeface="Bubblegum Sans"/>
              </a:rPr>
              <a:t>F</a:t>
            </a:r>
            <a:r>
              <a:rPr baseline="-25000" lang="en" sz="1800">
                <a:solidFill>
                  <a:srgbClr val="9900FF"/>
                </a:solidFill>
                <a:latin typeface="Bubblegum Sans"/>
                <a:ea typeface="Bubblegum Sans"/>
                <a:cs typeface="Bubblegum Sans"/>
                <a:sym typeface="Bubblegum Sans"/>
              </a:rPr>
              <a:t>2</a:t>
            </a:r>
            <a:r>
              <a:rPr lang="en" sz="1800">
                <a:latin typeface="Bubblegum Sans"/>
                <a:ea typeface="Bubblegum Sans"/>
                <a:cs typeface="Bubblegum Sans"/>
                <a:sym typeface="Bubblegum Sans"/>
              </a:rPr>
              <a:t> offspring are produced in a </a:t>
            </a:r>
            <a:r>
              <a:rPr lang="en" sz="1800">
                <a:solidFill>
                  <a:srgbClr val="9900FF"/>
                </a:solidFill>
                <a:latin typeface="Bubblegum Sans"/>
                <a:ea typeface="Bubblegum Sans"/>
                <a:cs typeface="Bubblegum Sans"/>
                <a:sym typeface="Bubblegum Sans"/>
              </a:rPr>
              <a:t>3:1 ratio</a:t>
            </a:r>
            <a:r>
              <a:rPr lang="en" sz="1800">
                <a:latin typeface="Bubblegum Sans"/>
                <a:ea typeface="Bubblegum Sans"/>
                <a:cs typeface="Bubblegum Sans"/>
                <a:sym typeface="Bubblegum Sans"/>
              </a:rPr>
              <a:t>. What is the mode of inheritance for the albino allele? The wild-type allele? Support your answer. </a:t>
            </a:r>
            <a:endParaRPr sz="1800">
              <a:latin typeface="Bubblegum Sans"/>
              <a:ea typeface="Bubblegum Sans"/>
              <a:cs typeface="Bubblegum Sans"/>
              <a:sym typeface="Bubblegum Sans"/>
            </a:endParaRPr>
          </a:p>
        </p:txBody>
      </p:sp>
      <p:pic>
        <p:nvPicPr>
          <p:cNvPr id="295" name="Google Shape;295;p32"/>
          <p:cNvPicPr preferRelativeResize="0"/>
          <p:nvPr/>
        </p:nvPicPr>
        <p:blipFill>
          <a:blip r:embed="rId4">
            <a:alphaModFix/>
          </a:blip>
          <a:stretch>
            <a:fillRect/>
          </a:stretch>
        </p:blipFill>
        <p:spPr>
          <a:xfrm>
            <a:off x="152400" y="2179193"/>
            <a:ext cx="2389200" cy="2162347"/>
          </a:xfrm>
          <a:prstGeom prst="rect">
            <a:avLst/>
          </a:prstGeom>
          <a:noFill/>
          <a:ln>
            <a:noFill/>
          </a:ln>
        </p:spPr>
      </p:pic>
      <p:sp>
        <p:nvSpPr>
          <p:cNvPr id="296" name="Google Shape;296;p32"/>
          <p:cNvSpPr txBox="1"/>
          <p:nvPr/>
        </p:nvSpPr>
        <p:spPr>
          <a:xfrm>
            <a:off x="3081875" y="1309000"/>
            <a:ext cx="5496600" cy="241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The wild-type is inherited as autosomal dominant because the F1 are all wild-type. The albino phenotype is inherited as autosomal recessive because there are no </a:t>
            </a:r>
            <a:r>
              <a:rPr lang="en" sz="1800">
                <a:solidFill>
                  <a:srgbClr val="FF0000"/>
                </a:solidFill>
                <a:latin typeface="Bubblegum Sans"/>
                <a:ea typeface="Bubblegum Sans"/>
                <a:cs typeface="Bubblegum Sans"/>
                <a:sym typeface="Bubblegum Sans"/>
              </a:rPr>
              <a:t>albino</a:t>
            </a:r>
            <a:r>
              <a:rPr lang="en" sz="1800">
                <a:solidFill>
                  <a:srgbClr val="FF0000"/>
                </a:solidFill>
                <a:latin typeface="Bubblegum Sans"/>
                <a:ea typeface="Bubblegum Sans"/>
                <a:cs typeface="Bubblegum Sans"/>
                <a:sym typeface="Bubblegum Sans"/>
              </a:rPr>
              <a:t> offspring in the F1 even though there was an albino parent. We see the albino phenotype again in the F2 as 25% of the offspring. </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t/>
            </a:r>
            <a:endParaRPr sz="1800">
              <a:solidFill>
                <a:srgbClr val="FF0000"/>
              </a:solidFill>
              <a:latin typeface="Bubblegum Sans"/>
              <a:ea typeface="Bubblegum Sans"/>
              <a:cs typeface="Bubblegum Sans"/>
              <a:sym typeface="Bubblegum Sans"/>
            </a:endParaRPr>
          </a:p>
        </p:txBody>
      </p:sp>
      <p:pic>
        <p:nvPicPr>
          <p:cNvPr id="297" name="Google Shape;297;p32">
            <a:hlinkClick r:id="rId5"/>
          </p:cNvPr>
          <p:cNvPicPr preferRelativeResize="0"/>
          <p:nvPr/>
        </p:nvPicPr>
        <p:blipFill>
          <a:blip r:embed="rId6">
            <a:alphaModFix/>
          </a:blip>
          <a:stretch>
            <a:fillRect/>
          </a:stretch>
        </p:blipFill>
        <p:spPr>
          <a:xfrm>
            <a:off x="3734513" y="3871200"/>
            <a:ext cx="1857375" cy="1181100"/>
          </a:xfrm>
          <a:prstGeom prst="rect">
            <a:avLst/>
          </a:prstGeom>
          <a:noFill/>
          <a:ln>
            <a:noFill/>
          </a:ln>
        </p:spPr>
      </p:pic>
      <p:sp>
        <p:nvSpPr>
          <p:cNvPr id="298" name="Google Shape;298;p32">
            <a:hlinkClick r:id="rId7"/>
          </p:cNvPr>
          <p:cNvSpPr txBox="1"/>
          <p:nvPr/>
        </p:nvSpPr>
        <p:spPr>
          <a:xfrm>
            <a:off x="3646375" y="2772625"/>
            <a:ext cx="2033700" cy="11811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Bubblegum Sans"/>
                <a:ea typeface="Bubblegum Sans"/>
                <a:cs typeface="Bubblegum Sans"/>
                <a:sym typeface="Bubblegum Sans"/>
              </a:rPr>
              <a:t>Click on this yellow box for video solution or image below for youtube</a:t>
            </a:r>
            <a:endParaRPr sz="1800">
              <a:solidFill>
                <a:schemeClr val="dk1"/>
              </a:solidFill>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33"/>
          <p:cNvSpPr txBox="1"/>
          <p:nvPr/>
        </p:nvSpPr>
        <p:spPr>
          <a:xfrm>
            <a:off x="2780400" y="191525"/>
            <a:ext cx="6363600" cy="21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The GES5R32 gene encodes a receptor protein that influences the ability to smell the flower scent emitted by roses. The gene has two alleles: a dominant, wild-type allele that enables an individual (smeller) to smell the roses, and a recessive, mutant allele that interferes with the ability of an individual (non-smeller) to smell the roses. A true breeding smeller is mated with a true breeding non-smeller. F1 is testrossed. What is the phenotypic ratio of the F2 progeny?</a:t>
            </a:r>
            <a:endParaRPr sz="1800">
              <a:latin typeface="Bubblegum Sans"/>
              <a:ea typeface="Bubblegum Sans"/>
              <a:cs typeface="Bubblegum Sans"/>
              <a:sym typeface="Bubblegum Sans"/>
            </a:endParaRPr>
          </a:p>
        </p:txBody>
      </p:sp>
      <p:pic>
        <p:nvPicPr>
          <p:cNvPr id="304" name="Google Shape;304;p33"/>
          <p:cNvPicPr preferRelativeResize="0"/>
          <p:nvPr/>
        </p:nvPicPr>
        <p:blipFill>
          <a:blip r:embed="rId3">
            <a:alphaModFix/>
          </a:blip>
          <a:stretch>
            <a:fillRect/>
          </a:stretch>
        </p:blipFill>
        <p:spPr>
          <a:xfrm>
            <a:off x="285750" y="742625"/>
            <a:ext cx="2295525" cy="1524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34"/>
          <p:cNvSpPr txBox="1"/>
          <p:nvPr/>
        </p:nvSpPr>
        <p:spPr>
          <a:xfrm>
            <a:off x="2780400" y="191525"/>
            <a:ext cx="6363600" cy="21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The GES5R32 gene encodes a receptor protein that influences the ability to smell the flower scent emitted by roses. The gene has two alleles: a dominant, wild-type allele that enables an individual (smeller) to smell the roses, and a recessive, mutant allele that interferes with the ability of an individual (non-smeller) to smell the roses. A true breeding smeller is mated with a true breeding non-smeller. F1 is testrossed. What is the phenotypic ratio of the F2 progeny?</a:t>
            </a:r>
            <a:endParaRPr sz="1800">
              <a:latin typeface="Bubblegum Sans"/>
              <a:ea typeface="Bubblegum Sans"/>
              <a:cs typeface="Bubblegum Sans"/>
              <a:sym typeface="Bubblegum Sans"/>
            </a:endParaRPr>
          </a:p>
        </p:txBody>
      </p:sp>
      <p:pic>
        <p:nvPicPr>
          <p:cNvPr id="310" name="Google Shape;310;p34"/>
          <p:cNvPicPr preferRelativeResize="0"/>
          <p:nvPr/>
        </p:nvPicPr>
        <p:blipFill>
          <a:blip r:embed="rId3">
            <a:alphaModFix/>
          </a:blip>
          <a:stretch>
            <a:fillRect/>
          </a:stretch>
        </p:blipFill>
        <p:spPr>
          <a:xfrm>
            <a:off x="285750" y="742625"/>
            <a:ext cx="2295525" cy="1524000"/>
          </a:xfrm>
          <a:prstGeom prst="rect">
            <a:avLst/>
          </a:prstGeom>
          <a:noFill/>
          <a:ln>
            <a:noFill/>
          </a:ln>
        </p:spPr>
      </p:pic>
      <p:pic>
        <p:nvPicPr>
          <p:cNvPr id="311" name="Google Shape;311;p34">
            <a:hlinkClick r:id="rId4"/>
          </p:cNvPr>
          <p:cNvPicPr preferRelativeResize="0"/>
          <p:nvPr/>
        </p:nvPicPr>
        <p:blipFill>
          <a:blip r:embed="rId5">
            <a:alphaModFix/>
          </a:blip>
          <a:stretch>
            <a:fillRect/>
          </a:stretch>
        </p:blipFill>
        <p:spPr>
          <a:xfrm>
            <a:off x="1620675" y="3552825"/>
            <a:ext cx="1905000" cy="1085850"/>
          </a:xfrm>
          <a:prstGeom prst="rect">
            <a:avLst/>
          </a:prstGeom>
          <a:noFill/>
          <a:ln>
            <a:noFill/>
          </a:ln>
        </p:spPr>
      </p:pic>
      <p:sp>
        <p:nvSpPr>
          <p:cNvPr id="312" name="Google Shape;312;p34">
            <a:hlinkClick r:id="rId6"/>
          </p:cNvPr>
          <p:cNvSpPr txBox="1"/>
          <p:nvPr/>
        </p:nvSpPr>
        <p:spPr>
          <a:xfrm>
            <a:off x="1556325" y="2311575"/>
            <a:ext cx="2033700" cy="12414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Bubblegum Sans"/>
                <a:ea typeface="Bubblegum Sans"/>
                <a:cs typeface="Bubblegum Sans"/>
                <a:sym typeface="Bubblegum Sans"/>
              </a:rPr>
              <a:t>Click on this yellow box for video solution or image below for youtube</a:t>
            </a:r>
            <a:endParaRPr sz="1800">
              <a:solidFill>
                <a:schemeClr val="dk1"/>
              </a:solidFill>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p:txBody>
      </p:sp>
      <p:sp>
        <p:nvSpPr>
          <p:cNvPr id="313" name="Google Shape;313;p34"/>
          <p:cNvSpPr txBox="1"/>
          <p:nvPr/>
        </p:nvSpPr>
        <p:spPr>
          <a:xfrm>
            <a:off x="5243825" y="2881825"/>
            <a:ext cx="2033700" cy="6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Phenotypic Ratio </a:t>
            </a:r>
            <a:r>
              <a:rPr lang="en" sz="1800">
                <a:solidFill>
                  <a:srgbClr val="FF0000"/>
                </a:solidFill>
                <a:latin typeface="Bubblegum Sans"/>
                <a:ea typeface="Bubblegum Sans"/>
                <a:cs typeface="Bubblegum Sans"/>
                <a:sym typeface="Bubblegum Sans"/>
              </a:rPr>
              <a:t>1:1</a:t>
            </a:r>
            <a:endParaRPr sz="1800">
              <a:solidFill>
                <a:srgbClr val="FF0000"/>
              </a:solidFill>
              <a:latin typeface="Bubblegum Sans"/>
              <a:ea typeface="Bubblegum Sans"/>
              <a:cs typeface="Bubblegum Sans"/>
              <a:sym typeface="Bubblegum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35"/>
          <p:cNvSpPr txBox="1"/>
          <p:nvPr/>
        </p:nvSpPr>
        <p:spPr>
          <a:xfrm>
            <a:off x="2752725" y="0"/>
            <a:ext cx="6432600" cy="103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Shape of tail feathers in a certain species of hummingbirds is influenced by one gene with two alleles: a dominant allele that results in a fan shape and a recessive allele that results in no fans at the end. A fan-tailed female from a true breeding population is mated with a non-fan tail male. What is the probability of an offspring being born with non-fan tails? Explain. </a:t>
            </a:r>
            <a:endParaRPr sz="1800">
              <a:latin typeface="Bubblegum Sans"/>
              <a:ea typeface="Bubblegum Sans"/>
              <a:cs typeface="Bubblegum Sans"/>
              <a:sym typeface="Bubblegum Sans"/>
            </a:endParaRPr>
          </a:p>
        </p:txBody>
      </p:sp>
      <p:pic>
        <p:nvPicPr>
          <p:cNvPr id="319" name="Google Shape;319;p35"/>
          <p:cNvPicPr preferRelativeResize="0"/>
          <p:nvPr/>
        </p:nvPicPr>
        <p:blipFill>
          <a:blip r:embed="rId3">
            <a:alphaModFix/>
          </a:blip>
          <a:stretch>
            <a:fillRect/>
          </a:stretch>
        </p:blipFill>
        <p:spPr>
          <a:xfrm>
            <a:off x="0" y="1918825"/>
            <a:ext cx="3371174" cy="2691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36"/>
          <p:cNvSpPr txBox="1"/>
          <p:nvPr/>
        </p:nvSpPr>
        <p:spPr>
          <a:xfrm>
            <a:off x="2752725" y="0"/>
            <a:ext cx="6432600" cy="103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Shape of tail feathers in a certain species of hummingbirds is influenced by one gene with two alleles: a dominant allele that results in a fan shape and a recessive allele that results in no fans at the end. A fan-tailed female from a true breeding population is mated with a non-fan tail male. What is the probability of an offspring being born with non-fan tails? Explain. </a:t>
            </a:r>
            <a:endParaRPr sz="1800">
              <a:latin typeface="Bubblegum Sans"/>
              <a:ea typeface="Bubblegum Sans"/>
              <a:cs typeface="Bubblegum Sans"/>
              <a:sym typeface="Bubblegum Sans"/>
            </a:endParaRPr>
          </a:p>
        </p:txBody>
      </p:sp>
      <p:pic>
        <p:nvPicPr>
          <p:cNvPr id="325" name="Google Shape;325;p36"/>
          <p:cNvPicPr preferRelativeResize="0"/>
          <p:nvPr/>
        </p:nvPicPr>
        <p:blipFill>
          <a:blip r:embed="rId3">
            <a:alphaModFix/>
          </a:blip>
          <a:stretch>
            <a:fillRect/>
          </a:stretch>
        </p:blipFill>
        <p:spPr>
          <a:xfrm>
            <a:off x="0" y="1918825"/>
            <a:ext cx="3371174" cy="2691675"/>
          </a:xfrm>
          <a:prstGeom prst="rect">
            <a:avLst/>
          </a:prstGeom>
          <a:noFill/>
          <a:ln>
            <a:noFill/>
          </a:ln>
        </p:spPr>
      </p:pic>
      <p:pic>
        <p:nvPicPr>
          <p:cNvPr id="326" name="Google Shape;326;p36">
            <a:hlinkClick r:id="rId4"/>
          </p:cNvPr>
          <p:cNvPicPr preferRelativeResize="0"/>
          <p:nvPr/>
        </p:nvPicPr>
        <p:blipFill>
          <a:blip r:embed="rId5">
            <a:alphaModFix/>
          </a:blip>
          <a:stretch>
            <a:fillRect/>
          </a:stretch>
        </p:blipFill>
        <p:spPr>
          <a:xfrm>
            <a:off x="3800474" y="3081600"/>
            <a:ext cx="1914525" cy="1095375"/>
          </a:xfrm>
          <a:prstGeom prst="rect">
            <a:avLst/>
          </a:prstGeom>
          <a:noFill/>
          <a:ln>
            <a:noFill/>
          </a:ln>
        </p:spPr>
      </p:pic>
      <p:sp>
        <p:nvSpPr>
          <p:cNvPr id="327" name="Google Shape;327;p36">
            <a:hlinkClick r:id="rId6"/>
          </p:cNvPr>
          <p:cNvSpPr txBox="1"/>
          <p:nvPr/>
        </p:nvSpPr>
        <p:spPr>
          <a:xfrm>
            <a:off x="3863600" y="1621100"/>
            <a:ext cx="2033700" cy="14604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Bubblegum Sans"/>
                <a:ea typeface="Bubblegum Sans"/>
                <a:cs typeface="Bubblegum Sans"/>
                <a:sym typeface="Bubblegum Sans"/>
              </a:rPr>
              <a:t>Click on this yellow box for video solution or image below for youtube</a:t>
            </a:r>
            <a:endParaRPr sz="1800">
              <a:solidFill>
                <a:schemeClr val="dk1"/>
              </a:solidFill>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p:txBody>
      </p:sp>
      <p:sp>
        <p:nvSpPr>
          <p:cNvPr id="328" name="Google Shape;328;p36"/>
          <p:cNvSpPr txBox="1"/>
          <p:nvPr/>
        </p:nvSpPr>
        <p:spPr>
          <a:xfrm>
            <a:off x="6738825" y="2790625"/>
            <a:ext cx="2033700" cy="6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0%</a:t>
            </a:r>
            <a:endParaRPr sz="1800">
              <a:solidFill>
                <a:srgbClr val="FF0000"/>
              </a:solidFill>
              <a:latin typeface="Bubblegum Sans"/>
              <a:ea typeface="Bubblegum Sans"/>
              <a:cs typeface="Bubblegum Sans"/>
              <a:sym typeface="Bubblegum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37"/>
          <p:cNvSpPr txBox="1"/>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34" name="Google Shape;334;p37"/>
          <p:cNvPicPr preferRelativeResize="0"/>
          <p:nvPr/>
        </p:nvPicPr>
        <p:blipFill>
          <a:blip r:embed="rId3">
            <a:alphaModFix/>
          </a:blip>
          <a:stretch>
            <a:fillRect/>
          </a:stretch>
        </p:blipFill>
        <p:spPr>
          <a:xfrm>
            <a:off x="66300" y="41175"/>
            <a:ext cx="4371975" cy="2657475"/>
          </a:xfrm>
          <a:prstGeom prst="rect">
            <a:avLst/>
          </a:prstGeom>
          <a:noFill/>
          <a:ln>
            <a:noFill/>
          </a:ln>
        </p:spPr>
      </p:pic>
      <p:pic>
        <p:nvPicPr>
          <p:cNvPr id="335" name="Google Shape;335;p37"/>
          <p:cNvPicPr preferRelativeResize="0"/>
          <p:nvPr/>
        </p:nvPicPr>
        <p:blipFill>
          <a:blip r:embed="rId4">
            <a:alphaModFix/>
          </a:blip>
          <a:stretch>
            <a:fillRect/>
          </a:stretch>
        </p:blipFill>
        <p:spPr>
          <a:xfrm>
            <a:off x="4391800" y="41175"/>
            <a:ext cx="4075140" cy="2028825"/>
          </a:xfrm>
          <a:prstGeom prst="rect">
            <a:avLst/>
          </a:prstGeom>
          <a:noFill/>
          <a:ln>
            <a:noFill/>
          </a:ln>
        </p:spPr>
      </p:pic>
      <p:sp>
        <p:nvSpPr>
          <p:cNvPr id="336" name="Google Shape;336;p37"/>
          <p:cNvSpPr txBox="1"/>
          <p:nvPr/>
        </p:nvSpPr>
        <p:spPr>
          <a:xfrm>
            <a:off x="4438275" y="2177875"/>
            <a:ext cx="4504800" cy="6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Here are my results from 23andme for my muscle composition. My son, Max, does not produce the alpha-actin-3 protein. What is his genotype and phenotype? What is my husband’s genotype and phenotype?</a:t>
            </a:r>
            <a:endParaRPr sz="1800">
              <a:latin typeface="Bubblegum Sans"/>
              <a:ea typeface="Bubblegum Sans"/>
              <a:cs typeface="Bubblegum Sans"/>
              <a:sym typeface="Bubblegum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38"/>
          <p:cNvSpPr txBox="1"/>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42" name="Google Shape;342;p38"/>
          <p:cNvPicPr preferRelativeResize="0"/>
          <p:nvPr/>
        </p:nvPicPr>
        <p:blipFill>
          <a:blip r:embed="rId3">
            <a:alphaModFix/>
          </a:blip>
          <a:stretch>
            <a:fillRect/>
          </a:stretch>
        </p:blipFill>
        <p:spPr>
          <a:xfrm>
            <a:off x="66300" y="41175"/>
            <a:ext cx="4371975" cy="2657475"/>
          </a:xfrm>
          <a:prstGeom prst="rect">
            <a:avLst/>
          </a:prstGeom>
          <a:noFill/>
          <a:ln>
            <a:noFill/>
          </a:ln>
        </p:spPr>
      </p:pic>
      <p:pic>
        <p:nvPicPr>
          <p:cNvPr id="343" name="Google Shape;343;p38"/>
          <p:cNvPicPr preferRelativeResize="0"/>
          <p:nvPr/>
        </p:nvPicPr>
        <p:blipFill>
          <a:blip r:embed="rId4">
            <a:alphaModFix/>
          </a:blip>
          <a:stretch>
            <a:fillRect/>
          </a:stretch>
        </p:blipFill>
        <p:spPr>
          <a:xfrm>
            <a:off x="4391800" y="41175"/>
            <a:ext cx="4075140" cy="2028825"/>
          </a:xfrm>
          <a:prstGeom prst="rect">
            <a:avLst/>
          </a:prstGeom>
          <a:noFill/>
          <a:ln>
            <a:noFill/>
          </a:ln>
        </p:spPr>
      </p:pic>
      <p:sp>
        <p:nvSpPr>
          <p:cNvPr id="344" name="Google Shape;344;p38"/>
          <p:cNvSpPr txBox="1"/>
          <p:nvPr/>
        </p:nvSpPr>
        <p:spPr>
          <a:xfrm>
            <a:off x="4438275" y="2177875"/>
            <a:ext cx="4504800" cy="6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Here are my results from 23andme for my muscle composition. My son, Max, does not produce the alpha-actin-3 protein. What is his genotype and phenotype? What is my husband’s genotype and phenotype?</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Max - TT</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Husband, CT or TT (Truthfully, he’s CT)</a:t>
            </a:r>
            <a:endParaRPr sz="1800">
              <a:solidFill>
                <a:srgbClr val="FF0000"/>
              </a:solidFill>
              <a:latin typeface="Bubblegum Sans"/>
              <a:ea typeface="Bubblegum Sans"/>
              <a:cs typeface="Bubblegum Sans"/>
              <a:sym typeface="Bubblegum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39"/>
          <p:cNvSpPr txBox="1"/>
          <p:nvPr/>
        </p:nvSpPr>
        <p:spPr>
          <a:xfrm>
            <a:off x="2594400" y="0"/>
            <a:ext cx="6549600" cy="127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Freckles is reportedly controlled by a single gene with two alleles. The dominant allele results in the presence of freckles, while the recessive allele results the absence of freckles. Two individuals both heterozygous for freckles produce many children over the course of their lives together. Predict the frequency of children with no freckles from these two parents.  </a:t>
            </a:r>
            <a:endParaRPr sz="1800">
              <a:latin typeface="Bubblegum Sans"/>
              <a:ea typeface="Bubblegum Sans"/>
              <a:cs typeface="Bubblegum Sans"/>
              <a:sym typeface="Bubblegum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40"/>
          <p:cNvSpPr txBox="1"/>
          <p:nvPr/>
        </p:nvSpPr>
        <p:spPr>
          <a:xfrm>
            <a:off x="2594400" y="0"/>
            <a:ext cx="6549600" cy="127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Freckles is reportedly controlled by a single gene with two alleles. The dominant allele results in the presence of freckles, while the recessive allele results the absence of freckles. Two individuals both heterozygous for freckles produce many children over the course of their lives together. Predict the frequency of children with no freckles from these two parents.  </a:t>
            </a:r>
            <a:endParaRPr sz="1800">
              <a:latin typeface="Bubblegum Sans"/>
              <a:ea typeface="Bubblegum Sans"/>
              <a:cs typeface="Bubblegum Sans"/>
              <a:sym typeface="Bubblegum Sans"/>
            </a:endParaRPr>
          </a:p>
        </p:txBody>
      </p:sp>
      <p:pic>
        <p:nvPicPr>
          <p:cNvPr id="355" name="Google Shape;355;p40">
            <a:hlinkClick r:id="rId3"/>
          </p:cNvPr>
          <p:cNvPicPr preferRelativeResize="0"/>
          <p:nvPr/>
        </p:nvPicPr>
        <p:blipFill>
          <a:blip r:embed="rId4">
            <a:alphaModFix/>
          </a:blip>
          <a:stretch>
            <a:fillRect/>
          </a:stretch>
        </p:blipFill>
        <p:spPr>
          <a:xfrm>
            <a:off x="2915675" y="3193625"/>
            <a:ext cx="1952625" cy="1143000"/>
          </a:xfrm>
          <a:prstGeom prst="rect">
            <a:avLst/>
          </a:prstGeom>
          <a:noFill/>
          <a:ln>
            <a:noFill/>
          </a:ln>
        </p:spPr>
      </p:pic>
      <p:sp>
        <p:nvSpPr>
          <p:cNvPr id="356" name="Google Shape;356;p40">
            <a:hlinkClick r:id="rId5"/>
          </p:cNvPr>
          <p:cNvSpPr txBox="1"/>
          <p:nvPr/>
        </p:nvSpPr>
        <p:spPr>
          <a:xfrm>
            <a:off x="2875150" y="1741175"/>
            <a:ext cx="2033700" cy="14526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Bubblegum Sans"/>
                <a:ea typeface="Bubblegum Sans"/>
                <a:cs typeface="Bubblegum Sans"/>
                <a:sym typeface="Bubblegum Sans"/>
              </a:rPr>
              <a:t>Click on this yellow box for video solution or image below for youtube</a:t>
            </a:r>
            <a:endParaRPr sz="1800">
              <a:solidFill>
                <a:schemeClr val="dk1"/>
              </a:solidFill>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p:txBody>
      </p:sp>
      <p:sp>
        <p:nvSpPr>
          <p:cNvPr id="357" name="Google Shape;357;p40"/>
          <p:cNvSpPr txBox="1"/>
          <p:nvPr/>
        </p:nvSpPr>
        <p:spPr>
          <a:xfrm>
            <a:off x="5243825" y="2881825"/>
            <a:ext cx="2033700" cy="6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25%</a:t>
            </a:r>
            <a:endParaRPr sz="1800">
              <a:solidFill>
                <a:srgbClr val="FF0000"/>
              </a:solidFill>
              <a:latin typeface="Bubblegum Sans"/>
              <a:ea typeface="Bubblegum Sans"/>
              <a:cs typeface="Bubblegum Sans"/>
              <a:sym typeface="Bubblegum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41"/>
          <p:cNvSpPr txBox="1"/>
          <p:nvPr/>
        </p:nvSpPr>
        <p:spPr>
          <a:xfrm>
            <a:off x="3642150" y="481925"/>
            <a:ext cx="5338200" cy="6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1"/>
          <p:cNvSpPr txBox="1"/>
          <p:nvPr/>
        </p:nvSpPr>
        <p:spPr>
          <a:xfrm>
            <a:off x="2789550" y="117225"/>
            <a:ext cx="6354300" cy="10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In a pika, there are three unlinked genes A, B, C, all at their own loci. If a female pika is heterozygous for each of these genes, what is the likelihood of her gamete being abc?</a:t>
            </a:r>
            <a:endParaRPr sz="1800">
              <a:latin typeface="Bubblegum Sans"/>
              <a:ea typeface="Bubblegum Sans"/>
              <a:cs typeface="Bubblegum Sans"/>
              <a:sym typeface="Bubblegu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5"/>
          <p:cNvSpPr txBox="1"/>
          <p:nvPr/>
        </p:nvSpPr>
        <p:spPr>
          <a:xfrm>
            <a:off x="513450" y="385075"/>
            <a:ext cx="8499300" cy="616200"/>
          </a:xfrm>
          <a:prstGeom prst="rect">
            <a:avLst/>
          </a:prstGeom>
          <a:solidFill>
            <a:srgbClr val="B7EFD4">
              <a:alpha val="9154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Bubblegum Sans"/>
                <a:ea typeface="Bubblegum Sans"/>
                <a:cs typeface="Bubblegum Sans"/>
                <a:sym typeface="Bubblegum Sans"/>
              </a:rPr>
              <a:t>Linked below are Youtube Videos of the Lecture Portion of this chapter</a:t>
            </a:r>
            <a:endParaRPr sz="2400">
              <a:latin typeface="Bubblegum Sans"/>
              <a:ea typeface="Bubblegum Sans"/>
              <a:cs typeface="Bubblegum Sans"/>
              <a:sym typeface="Bubblegum Sans"/>
            </a:endParaRPr>
          </a:p>
        </p:txBody>
      </p:sp>
      <p:pic>
        <p:nvPicPr>
          <p:cNvPr id="124" name="Google Shape;124;p15">
            <a:hlinkClick r:id="rId3"/>
          </p:cNvPr>
          <p:cNvPicPr preferRelativeResize="0"/>
          <p:nvPr/>
        </p:nvPicPr>
        <p:blipFill>
          <a:blip r:embed="rId4">
            <a:alphaModFix/>
          </a:blip>
          <a:stretch>
            <a:fillRect/>
          </a:stretch>
        </p:blipFill>
        <p:spPr>
          <a:xfrm>
            <a:off x="207425" y="1153675"/>
            <a:ext cx="2095500" cy="1638300"/>
          </a:xfrm>
          <a:prstGeom prst="rect">
            <a:avLst/>
          </a:prstGeom>
          <a:noFill/>
          <a:ln>
            <a:noFill/>
          </a:ln>
        </p:spPr>
      </p:pic>
      <p:pic>
        <p:nvPicPr>
          <p:cNvPr id="125" name="Google Shape;125;p15">
            <a:hlinkClick r:id="rId5"/>
          </p:cNvPr>
          <p:cNvPicPr preferRelativeResize="0"/>
          <p:nvPr/>
        </p:nvPicPr>
        <p:blipFill>
          <a:blip r:embed="rId6">
            <a:alphaModFix/>
          </a:blip>
          <a:stretch>
            <a:fillRect/>
          </a:stretch>
        </p:blipFill>
        <p:spPr>
          <a:xfrm>
            <a:off x="2625468" y="1268500"/>
            <a:ext cx="1960607" cy="1550250"/>
          </a:xfrm>
          <a:prstGeom prst="rect">
            <a:avLst/>
          </a:prstGeom>
          <a:noFill/>
          <a:ln>
            <a:noFill/>
          </a:ln>
        </p:spPr>
      </p:pic>
      <p:pic>
        <p:nvPicPr>
          <p:cNvPr id="126" name="Google Shape;126;p15">
            <a:hlinkClick r:id="rId7"/>
          </p:cNvPr>
          <p:cNvPicPr preferRelativeResize="0"/>
          <p:nvPr/>
        </p:nvPicPr>
        <p:blipFill>
          <a:blip r:embed="rId8">
            <a:alphaModFix/>
          </a:blip>
          <a:stretch>
            <a:fillRect/>
          </a:stretch>
        </p:blipFill>
        <p:spPr>
          <a:xfrm>
            <a:off x="4843175" y="1241324"/>
            <a:ext cx="1863625" cy="1496175"/>
          </a:xfrm>
          <a:prstGeom prst="rect">
            <a:avLst/>
          </a:prstGeom>
          <a:noFill/>
          <a:ln>
            <a:noFill/>
          </a:ln>
        </p:spPr>
      </p:pic>
      <p:pic>
        <p:nvPicPr>
          <p:cNvPr id="127" name="Google Shape;127;p15">
            <a:hlinkClick r:id="rId9"/>
          </p:cNvPr>
          <p:cNvPicPr preferRelativeResize="0"/>
          <p:nvPr/>
        </p:nvPicPr>
        <p:blipFill>
          <a:blip r:embed="rId10">
            <a:alphaModFix/>
          </a:blip>
          <a:stretch>
            <a:fillRect/>
          </a:stretch>
        </p:blipFill>
        <p:spPr>
          <a:xfrm>
            <a:off x="7072925" y="1247050"/>
            <a:ext cx="1754625" cy="139719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42"/>
          <p:cNvSpPr txBox="1"/>
          <p:nvPr/>
        </p:nvSpPr>
        <p:spPr>
          <a:xfrm>
            <a:off x="3642150" y="481925"/>
            <a:ext cx="5338200" cy="6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2"/>
          <p:cNvSpPr txBox="1"/>
          <p:nvPr/>
        </p:nvSpPr>
        <p:spPr>
          <a:xfrm>
            <a:off x="2789550" y="117225"/>
            <a:ext cx="6354300" cy="10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In a pika, there are three unlinked genes A, B, C, all at their own loci. If a female pika is heterozygous for each of these genes, what is the likelihood of her gamete being abc?</a:t>
            </a:r>
            <a:endParaRPr sz="1800">
              <a:latin typeface="Bubblegum Sans"/>
              <a:ea typeface="Bubblegum Sans"/>
              <a:cs typeface="Bubblegum Sans"/>
              <a:sym typeface="Bubblegum Sans"/>
            </a:endParaRPr>
          </a:p>
        </p:txBody>
      </p:sp>
      <p:pic>
        <p:nvPicPr>
          <p:cNvPr id="370" name="Google Shape;370;p42">
            <a:hlinkClick r:id="rId3"/>
          </p:cNvPr>
          <p:cNvPicPr preferRelativeResize="0"/>
          <p:nvPr/>
        </p:nvPicPr>
        <p:blipFill>
          <a:blip r:embed="rId4">
            <a:alphaModFix/>
          </a:blip>
          <a:stretch>
            <a:fillRect/>
          </a:stretch>
        </p:blipFill>
        <p:spPr>
          <a:xfrm>
            <a:off x="3517575" y="3016550"/>
            <a:ext cx="1952625" cy="1085850"/>
          </a:xfrm>
          <a:prstGeom prst="rect">
            <a:avLst/>
          </a:prstGeom>
          <a:noFill/>
          <a:ln>
            <a:noFill/>
          </a:ln>
        </p:spPr>
      </p:pic>
      <p:sp>
        <p:nvSpPr>
          <p:cNvPr id="371" name="Google Shape;371;p42">
            <a:hlinkClick r:id="rId5"/>
          </p:cNvPr>
          <p:cNvSpPr txBox="1"/>
          <p:nvPr/>
        </p:nvSpPr>
        <p:spPr>
          <a:xfrm>
            <a:off x="3450650" y="1671125"/>
            <a:ext cx="2033700" cy="13455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Bubblegum Sans"/>
                <a:ea typeface="Bubblegum Sans"/>
                <a:cs typeface="Bubblegum Sans"/>
                <a:sym typeface="Bubblegum Sans"/>
              </a:rPr>
              <a:t>Click on this yellow box for video solution or image below for youtube</a:t>
            </a:r>
            <a:endParaRPr sz="1800">
              <a:solidFill>
                <a:schemeClr val="dk1"/>
              </a:solidFill>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p:txBody>
      </p:sp>
      <p:sp>
        <p:nvSpPr>
          <p:cNvPr id="372" name="Google Shape;372;p42"/>
          <p:cNvSpPr txBox="1"/>
          <p:nvPr/>
        </p:nvSpPr>
        <p:spPr>
          <a:xfrm>
            <a:off x="7138150" y="2345550"/>
            <a:ext cx="2033700" cy="6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1/8</a:t>
            </a:r>
            <a:endParaRPr sz="1800">
              <a:solidFill>
                <a:srgbClr val="FF0000"/>
              </a:solidFill>
              <a:latin typeface="Bubblegum Sans"/>
              <a:ea typeface="Bubblegum Sans"/>
              <a:cs typeface="Bubblegum Sans"/>
              <a:sym typeface="Bubblegum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43"/>
          <p:cNvSpPr txBox="1"/>
          <p:nvPr/>
        </p:nvSpPr>
        <p:spPr>
          <a:xfrm>
            <a:off x="3642150" y="481925"/>
            <a:ext cx="5338200" cy="6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3"/>
          <p:cNvSpPr txBox="1"/>
          <p:nvPr/>
        </p:nvSpPr>
        <p:spPr>
          <a:xfrm>
            <a:off x="2789550" y="117225"/>
            <a:ext cx="6354300" cy="10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In a pika, there are four unlinked genes A, B, C, D all at their own loci. If a female pika is heterozygous for each of these genes, what is the likelihood of her gamete being AbcD?</a:t>
            </a:r>
            <a:endParaRPr sz="1800">
              <a:latin typeface="Bubblegum Sans"/>
              <a:ea typeface="Bubblegum Sans"/>
              <a:cs typeface="Bubblegum Sans"/>
              <a:sym typeface="Bubblegum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44"/>
          <p:cNvSpPr txBox="1"/>
          <p:nvPr/>
        </p:nvSpPr>
        <p:spPr>
          <a:xfrm>
            <a:off x="3642150" y="481925"/>
            <a:ext cx="5338200" cy="6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4"/>
          <p:cNvSpPr txBox="1"/>
          <p:nvPr/>
        </p:nvSpPr>
        <p:spPr>
          <a:xfrm>
            <a:off x="2789550" y="117225"/>
            <a:ext cx="6354300" cy="10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In a pika, there are four unlinked genes A, B, C, D all at their own loci. If a female pika is heterozygous for each of these genes, what is the likelihood of her gamete being AbcD?</a:t>
            </a:r>
            <a:endParaRPr sz="1800">
              <a:latin typeface="Bubblegum Sans"/>
              <a:ea typeface="Bubblegum Sans"/>
              <a:cs typeface="Bubblegum Sans"/>
              <a:sym typeface="Bubblegum Sans"/>
            </a:endParaRPr>
          </a:p>
        </p:txBody>
      </p:sp>
      <p:pic>
        <p:nvPicPr>
          <p:cNvPr id="385" name="Google Shape;385;p44">
            <a:hlinkClick r:id="rId3"/>
          </p:cNvPr>
          <p:cNvPicPr preferRelativeResize="0"/>
          <p:nvPr/>
        </p:nvPicPr>
        <p:blipFill>
          <a:blip r:embed="rId4">
            <a:alphaModFix/>
          </a:blip>
          <a:stretch>
            <a:fillRect/>
          </a:stretch>
        </p:blipFill>
        <p:spPr>
          <a:xfrm>
            <a:off x="3257550" y="2259850"/>
            <a:ext cx="2000250" cy="1114425"/>
          </a:xfrm>
          <a:prstGeom prst="rect">
            <a:avLst/>
          </a:prstGeom>
          <a:noFill/>
          <a:ln>
            <a:noFill/>
          </a:ln>
        </p:spPr>
      </p:pic>
      <p:sp>
        <p:nvSpPr>
          <p:cNvPr id="386" name="Google Shape;386;p44">
            <a:hlinkClick r:id="rId5"/>
          </p:cNvPr>
          <p:cNvSpPr txBox="1"/>
          <p:nvPr/>
        </p:nvSpPr>
        <p:spPr>
          <a:xfrm>
            <a:off x="3102025" y="1097800"/>
            <a:ext cx="2033700" cy="11619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Bubblegum Sans"/>
                <a:ea typeface="Bubblegum Sans"/>
                <a:cs typeface="Bubblegum Sans"/>
                <a:sym typeface="Bubblegum Sans"/>
              </a:rPr>
              <a:t>Click on this yellow box for video solution or image below for youtube</a:t>
            </a:r>
            <a:endParaRPr sz="1800">
              <a:solidFill>
                <a:schemeClr val="dk1"/>
              </a:solidFill>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p:txBody>
      </p:sp>
      <p:sp>
        <p:nvSpPr>
          <p:cNvPr id="387" name="Google Shape;387;p44"/>
          <p:cNvSpPr txBox="1"/>
          <p:nvPr/>
        </p:nvSpPr>
        <p:spPr>
          <a:xfrm>
            <a:off x="5982525" y="1778350"/>
            <a:ext cx="2033700" cy="6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1/16</a:t>
            </a:r>
            <a:endParaRPr sz="1800">
              <a:solidFill>
                <a:srgbClr val="FF0000"/>
              </a:solidFill>
              <a:latin typeface="Bubblegum Sans"/>
              <a:ea typeface="Bubblegum Sans"/>
              <a:cs typeface="Bubblegum Sans"/>
              <a:sym typeface="Bubblegu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45"/>
          <p:cNvSpPr txBox="1"/>
          <p:nvPr/>
        </p:nvSpPr>
        <p:spPr>
          <a:xfrm>
            <a:off x="2743375" y="0"/>
            <a:ext cx="6354300" cy="10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Cystic Fibrosis is inherited an autosomal recessive disease. If a carrier is crossed with a affected individual, and they have two children, what is the probability that both children have cystic fibrosis?</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If two carriers are crossed and have two children, what is the probability that both children will be affected?</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If two carriers are crossed and have two children, what is the probability that neither child will be affected?</a:t>
            </a:r>
            <a:endParaRPr sz="1800">
              <a:latin typeface="Bubblegum Sans"/>
              <a:ea typeface="Bubblegum Sans"/>
              <a:cs typeface="Bubblegum Sans"/>
              <a:sym typeface="Bubblegum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46"/>
          <p:cNvSpPr txBox="1"/>
          <p:nvPr/>
        </p:nvSpPr>
        <p:spPr>
          <a:xfrm>
            <a:off x="2743375" y="0"/>
            <a:ext cx="6354300" cy="10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Cystic Fibrosis is inherited an autosomal recessive disease. If a carrier is crossed with a affected individual, and they have two children, what is the probability that both children have cystic fibrosis?</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If two carriers are crossed and have two children, what is the probability that both children will be affected?</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If two carriers are crossed and have two children, what is the probability that neither child will be affected?</a:t>
            </a:r>
            <a:endParaRPr sz="1800">
              <a:latin typeface="Bubblegum Sans"/>
              <a:ea typeface="Bubblegum Sans"/>
              <a:cs typeface="Bubblegum Sans"/>
              <a:sym typeface="Bubblegum Sans"/>
            </a:endParaRPr>
          </a:p>
        </p:txBody>
      </p:sp>
      <p:pic>
        <p:nvPicPr>
          <p:cNvPr id="398" name="Google Shape;398;p46">
            <a:hlinkClick r:id="rId3"/>
          </p:cNvPr>
          <p:cNvPicPr preferRelativeResize="0"/>
          <p:nvPr/>
        </p:nvPicPr>
        <p:blipFill>
          <a:blip r:embed="rId4">
            <a:alphaModFix/>
          </a:blip>
          <a:stretch>
            <a:fillRect/>
          </a:stretch>
        </p:blipFill>
        <p:spPr>
          <a:xfrm>
            <a:off x="172375" y="2033588"/>
            <a:ext cx="1895475" cy="1076325"/>
          </a:xfrm>
          <a:prstGeom prst="rect">
            <a:avLst/>
          </a:prstGeom>
          <a:noFill/>
          <a:ln>
            <a:noFill/>
          </a:ln>
        </p:spPr>
      </p:pic>
      <p:sp>
        <p:nvSpPr>
          <p:cNvPr id="399" name="Google Shape;399;p46">
            <a:hlinkClick r:id="rId5"/>
          </p:cNvPr>
          <p:cNvSpPr txBox="1"/>
          <p:nvPr/>
        </p:nvSpPr>
        <p:spPr>
          <a:xfrm>
            <a:off x="215750" y="87125"/>
            <a:ext cx="2033700" cy="13512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Bubblegum Sans"/>
                <a:ea typeface="Bubblegum Sans"/>
                <a:cs typeface="Bubblegum Sans"/>
                <a:sym typeface="Bubblegum Sans"/>
              </a:rPr>
              <a:t>Click on this yellow box for video solution or image below for youtube</a:t>
            </a:r>
            <a:endParaRPr sz="1800">
              <a:solidFill>
                <a:schemeClr val="dk1"/>
              </a:solidFill>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p:txBody>
      </p:sp>
      <p:sp>
        <p:nvSpPr>
          <p:cNvPr id="400" name="Google Shape;400;p46"/>
          <p:cNvSpPr txBox="1"/>
          <p:nvPr/>
        </p:nvSpPr>
        <p:spPr>
          <a:xfrm>
            <a:off x="3912350" y="994025"/>
            <a:ext cx="2033700" cy="6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1/4</a:t>
            </a:r>
            <a:endParaRPr sz="1800">
              <a:solidFill>
                <a:srgbClr val="FF0000"/>
              </a:solidFill>
              <a:latin typeface="Bubblegum Sans"/>
              <a:ea typeface="Bubblegum Sans"/>
              <a:cs typeface="Bubblegum Sans"/>
              <a:sym typeface="Bubblegum Sans"/>
            </a:endParaRPr>
          </a:p>
        </p:txBody>
      </p:sp>
      <p:sp>
        <p:nvSpPr>
          <p:cNvPr id="401" name="Google Shape;401;p46"/>
          <p:cNvSpPr txBox="1"/>
          <p:nvPr/>
        </p:nvSpPr>
        <p:spPr>
          <a:xfrm>
            <a:off x="4292725" y="4101975"/>
            <a:ext cx="2033700" cy="6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9/16</a:t>
            </a:r>
            <a:endParaRPr sz="1800">
              <a:solidFill>
                <a:srgbClr val="FF0000"/>
              </a:solidFill>
              <a:latin typeface="Bubblegum Sans"/>
              <a:ea typeface="Bubblegum Sans"/>
              <a:cs typeface="Bubblegum Sans"/>
              <a:sym typeface="Bubblegum Sans"/>
            </a:endParaRPr>
          </a:p>
        </p:txBody>
      </p:sp>
      <p:sp>
        <p:nvSpPr>
          <p:cNvPr id="402" name="Google Shape;402;p46"/>
          <p:cNvSpPr txBox="1"/>
          <p:nvPr/>
        </p:nvSpPr>
        <p:spPr>
          <a:xfrm>
            <a:off x="4472500" y="2421325"/>
            <a:ext cx="2033700" cy="6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1/16</a:t>
            </a:r>
            <a:endParaRPr sz="1800">
              <a:solidFill>
                <a:srgbClr val="FF0000"/>
              </a:solidFill>
              <a:latin typeface="Bubblegum Sans"/>
              <a:ea typeface="Bubblegum Sans"/>
              <a:cs typeface="Bubblegum Sans"/>
              <a:sym typeface="Bubblegum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47"/>
          <p:cNvSpPr txBox="1"/>
          <p:nvPr/>
        </p:nvSpPr>
        <p:spPr>
          <a:xfrm>
            <a:off x="754050" y="-42425"/>
            <a:ext cx="5416200" cy="63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Bubblegum Sans"/>
                <a:ea typeface="Bubblegum Sans"/>
                <a:cs typeface="Bubblegum Sans"/>
                <a:sym typeface="Bubblegum Sans"/>
              </a:rPr>
              <a:t>Time to take it up a notch and begin to work on Dihybrid crosses! </a:t>
            </a:r>
            <a:endParaRPr sz="3000">
              <a:latin typeface="Bubblegum Sans"/>
              <a:ea typeface="Bubblegum Sans"/>
              <a:cs typeface="Bubblegum Sans"/>
              <a:sym typeface="Bubblegum Sans"/>
            </a:endParaRPr>
          </a:p>
          <a:p>
            <a:pPr indent="0" lvl="0" marL="0" rtl="0" algn="ctr">
              <a:spcBef>
                <a:spcPts val="0"/>
              </a:spcBef>
              <a:spcAft>
                <a:spcPts val="0"/>
              </a:spcAft>
              <a:buNone/>
            </a:pPr>
            <a:r>
              <a:rPr lang="en" sz="3000">
                <a:latin typeface="Bubblegum Sans"/>
                <a:ea typeface="Bubblegum Sans"/>
                <a:cs typeface="Bubblegum Sans"/>
                <a:sym typeface="Bubblegum Sans"/>
              </a:rPr>
              <a:t>(cross of TWO traits)</a:t>
            </a:r>
            <a:endParaRPr sz="3000">
              <a:latin typeface="Bubblegum Sans"/>
              <a:ea typeface="Bubblegum Sans"/>
              <a:cs typeface="Bubblegum Sans"/>
              <a:sym typeface="Bubblegum Sans"/>
            </a:endParaRPr>
          </a:p>
        </p:txBody>
      </p:sp>
      <p:pic>
        <p:nvPicPr>
          <p:cNvPr id="408" name="Google Shape;408;p47"/>
          <p:cNvPicPr preferRelativeResize="0"/>
          <p:nvPr/>
        </p:nvPicPr>
        <p:blipFill>
          <a:blip r:embed="rId3">
            <a:alphaModFix/>
          </a:blip>
          <a:stretch>
            <a:fillRect/>
          </a:stretch>
        </p:blipFill>
        <p:spPr>
          <a:xfrm>
            <a:off x="5563982" y="32625"/>
            <a:ext cx="3580017" cy="5143500"/>
          </a:xfrm>
          <a:prstGeom prst="rect">
            <a:avLst/>
          </a:prstGeom>
          <a:noFill/>
          <a:ln>
            <a:noFill/>
          </a:ln>
        </p:spPr>
      </p:pic>
      <p:sp>
        <p:nvSpPr>
          <p:cNvPr id="409" name="Google Shape;409;p47"/>
          <p:cNvSpPr txBox="1"/>
          <p:nvPr/>
        </p:nvSpPr>
        <p:spPr>
          <a:xfrm>
            <a:off x="226850" y="1019950"/>
            <a:ext cx="1638300" cy="1092900"/>
          </a:xfrm>
          <a:prstGeom prst="rect">
            <a:avLst/>
          </a:prstGeom>
          <a:solidFill>
            <a:srgbClr val="99FFEE"/>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351C75"/>
                </a:solidFill>
                <a:latin typeface="Bubblegum Sans"/>
                <a:ea typeface="Bubblegum Sans"/>
                <a:cs typeface="Bubblegum Sans"/>
                <a:sym typeface="Bubblegum Sans"/>
              </a:rPr>
              <a:t>Amoeba Sisters: </a:t>
            </a:r>
            <a:endParaRPr sz="1800">
              <a:solidFill>
                <a:srgbClr val="351C75"/>
              </a:solidFill>
              <a:latin typeface="Bubblegum Sans"/>
              <a:ea typeface="Bubblegum Sans"/>
              <a:cs typeface="Bubblegum Sans"/>
              <a:sym typeface="Bubblegum Sans"/>
            </a:endParaRPr>
          </a:p>
          <a:p>
            <a:pPr indent="0" lvl="0" marL="0" rtl="0" algn="ctr">
              <a:spcBef>
                <a:spcPts val="0"/>
              </a:spcBef>
              <a:spcAft>
                <a:spcPts val="0"/>
              </a:spcAft>
              <a:buNone/>
            </a:pPr>
            <a:r>
              <a:rPr lang="en" sz="1800">
                <a:solidFill>
                  <a:srgbClr val="351C75"/>
                </a:solidFill>
                <a:latin typeface="Bubblegum Sans"/>
                <a:ea typeface="Bubblegum Sans"/>
                <a:cs typeface="Bubblegum Sans"/>
                <a:sym typeface="Bubblegum Sans"/>
              </a:rPr>
              <a:t>Dihybrid and Two trait crosses</a:t>
            </a:r>
            <a:endParaRPr sz="1800">
              <a:solidFill>
                <a:srgbClr val="351C75"/>
              </a:solidFill>
              <a:latin typeface="Bubblegum Sans"/>
              <a:ea typeface="Bubblegum Sans"/>
              <a:cs typeface="Bubblegum Sans"/>
              <a:sym typeface="Bubblegum Sans"/>
            </a:endParaRPr>
          </a:p>
        </p:txBody>
      </p:sp>
      <p:pic>
        <p:nvPicPr>
          <p:cNvPr id="410" name="Google Shape;410;p47">
            <a:hlinkClick r:id="rId4"/>
          </p:cNvPr>
          <p:cNvPicPr preferRelativeResize="0"/>
          <p:nvPr/>
        </p:nvPicPr>
        <p:blipFill>
          <a:blip r:embed="rId5">
            <a:alphaModFix/>
          </a:blip>
          <a:stretch>
            <a:fillRect/>
          </a:stretch>
        </p:blipFill>
        <p:spPr>
          <a:xfrm>
            <a:off x="226850" y="1960200"/>
            <a:ext cx="2035175" cy="1675175"/>
          </a:xfrm>
          <a:prstGeom prst="rect">
            <a:avLst/>
          </a:prstGeom>
          <a:noFill/>
          <a:ln>
            <a:noFill/>
          </a:ln>
        </p:spPr>
      </p:pic>
      <p:sp>
        <p:nvSpPr>
          <p:cNvPr id="411" name="Google Shape;411;p47"/>
          <p:cNvSpPr txBox="1"/>
          <p:nvPr/>
        </p:nvSpPr>
        <p:spPr>
          <a:xfrm>
            <a:off x="2447025" y="1527200"/>
            <a:ext cx="3000000" cy="712800"/>
          </a:xfrm>
          <a:prstGeom prst="rect">
            <a:avLst/>
          </a:prstGeom>
          <a:solidFill>
            <a:srgbClr val="00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351C75"/>
                </a:solidFill>
                <a:latin typeface="Bubblegum Sans"/>
                <a:ea typeface="Bubblegum Sans"/>
                <a:cs typeface="Bubblegum Sans"/>
                <a:sym typeface="Bubblegum Sans"/>
              </a:rPr>
              <a:t>Bozeman: A beginners guide to Punnett Squares</a:t>
            </a:r>
            <a:endParaRPr sz="1800">
              <a:latin typeface="Bubblegum Sans"/>
              <a:ea typeface="Bubblegum Sans"/>
              <a:cs typeface="Bubblegum Sans"/>
              <a:sym typeface="Bubblegum Sans"/>
            </a:endParaRPr>
          </a:p>
        </p:txBody>
      </p:sp>
      <p:pic>
        <p:nvPicPr>
          <p:cNvPr id="412" name="Google Shape;412;p47">
            <a:hlinkClick r:id="rId6"/>
          </p:cNvPr>
          <p:cNvPicPr preferRelativeResize="0"/>
          <p:nvPr/>
        </p:nvPicPr>
        <p:blipFill>
          <a:blip r:embed="rId7">
            <a:alphaModFix/>
          </a:blip>
          <a:stretch>
            <a:fillRect/>
          </a:stretch>
        </p:blipFill>
        <p:spPr>
          <a:xfrm>
            <a:off x="3043300" y="2240000"/>
            <a:ext cx="2105025" cy="13049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graphicFrame>
        <p:nvGraphicFramePr>
          <p:cNvPr id="417" name="Google Shape;417;p48"/>
          <p:cNvGraphicFramePr/>
          <p:nvPr/>
        </p:nvGraphicFramePr>
        <p:xfrm>
          <a:off x="1450875" y="378375"/>
          <a:ext cx="3000000" cy="3000000"/>
        </p:xfrm>
        <a:graphic>
          <a:graphicData uri="http://schemas.openxmlformats.org/drawingml/2006/table">
            <a:tbl>
              <a:tblPr>
                <a:noFill/>
                <a:tableStyleId>{8FB22D47-6387-4F54-B65D-D9FECC915BD0}</a:tableStyleId>
              </a:tblPr>
              <a:tblGrid>
                <a:gridCol w="2290775"/>
                <a:gridCol w="1905200"/>
                <a:gridCol w="3043025"/>
              </a:tblGrid>
              <a:tr h="381000">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Parental Cross</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Phenotype of the F</a:t>
                      </a:r>
                      <a:r>
                        <a:rPr baseline="-25000" lang="en" sz="1800">
                          <a:latin typeface="Bubblegum Sans"/>
                          <a:ea typeface="Bubblegum Sans"/>
                          <a:cs typeface="Bubblegum Sans"/>
                          <a:sym typeface="Bubblegum Sans"/>
                        </a:rPr>
                        <a:t>1</a:t>
                      </a:r>
                      <a:endParaRPr baseline="-25000"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Phenotypes of Testcross offspring</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r>
              <a:tr h="381000">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Wild-type x albino</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Wild-type</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       Wild-type                Albino</a:t>
                      </a:r>
                      <a:endParaRPr sz="1800">
                        <a:latin typeface="Bubblegum Sans"/>
                        <a:ea typeface="Bubblegum Sans"/>
                        <a:cs typeface="Bubblegum Sans"/>
                        <a:sym typeface="Bubblegum Sans"/>
                      </a:endParaRPr>
                    </a:p>
                    <a:p>
                      <a:pPr indent="0" lvl="0" marL="0" rtl="0" algn="ctr">
                        <a:spcBef>
                          <a:spcPts val="0"/>
                        </a:spcBef>
                        <a:spcAft>
                          <a:spcPts val="0"/>
                        </a:spcAft>
                        <a:buNone/>
                      </a:pPr>
                      <a:r>
                        <a:rPr lang="en" sz="1800">
                          <a:latin typeface="Bubblegum Sans"/>
                          <a:ea typeface="Bubblegum Sans"/>
                          <a:cs typeface="Bubblegum Sans"/>
                          <a:sym typeface="Bubblegum Sans"/>
                        </a:rPr>
                        <a:t>           17                           19</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r>
            </a:tbl>
          </a:graphicData>
        </a:graphic>
      </p:graphicFrame>
      <p:sp>
        <p:nvSpPr>
          <p:cNvPr id="418" name="Google Shape;418;p48"/>
          <p:cNvSpPr txBox="1"/>
          <p:nvPr/>
        </p:nvSpPr>
        <p:spPr>
          <a:xfrm>
            <a:off x="1269425" y="1918225"/>
            <a:ext cx="5416200" cy="6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Bubblegum Sans"/>
              <a:ea typeface="Bubblegum Sans"/>
              <a:cs typeface="Bubblegum Sans"/>
              <a:sym typeface="Bubblegum Sans"/>
            </a:endParaRPr>
          </a:p>
        </p:txBody>
      </p:sp>
      <p:sp>
        <p:nvSpPr>
          <p:cNvPr id="419" name="Google Shape;419;p48"/>
          <p:cNvSpPr txBox="1"/>
          <p:nvPr/>
        </p:nvSpPr>
        <p:spPr>
          <a:xfrm>
            <a:off x="2689250" y="1828800"/>
            <a:ext cx="5416200" cy="631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Write out the cross (the genotype) of the parental generation. </a:t>
            </a:r>
            <a:endParaRPr sz="1800">
              <a:latin typeface="Bubblegum Sans"/>
              <a:ea typeface="Bubblegum Sans"/>
              <a:cs typeface="Bubblegum Sans"/>
              <a:sym typeface="Bubblegum Sans"/>
            </a:endParaRPr>
          </a:p>
          <a:p>
            <a:pPr indent="0" lvl="0" marL="457200" rtl="0" algn="l">
              <a:spcBef>
                <a:spcPts val="0"/>
              </a:spcBef>
              <a:spcAft>
                <a:spcPts val="0"/>
              </a:spcAft>
              <a:buNone/>
            </a:pPr>
            <a:r>
              <a:t/>
            </a:r>
            <a:endParaRPr sz="1800">
              <a:latin typeface="Bubblegum Sans"/>
              <a:ea typeface="Bubblegum Sans"/>
              <a:cs typeface="Bubblegum Sans"/>
              <a:sym typeface="Bubblegum Sans"/>
            </a:endParaRPr>
          </a:p>
          <a:p>
            <a:pPr indent="0" lvl="0" marL="457200" rtl="0" algn="l">
              <a:spcBef>
                <a:spcPts val="0"/>
              </a:spcBef>
              <a:spcAft>
                <a:spcPts val="0"/>
              </a:spcAft>
              <a:buNone/>
            </a:pPr>
            <a:r>
              <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Which phenotype is dominant? How do you know?</a:t>
            </a:r>
            <a:endParaRPr sz="1800">
              <a:latin typeface="Bubblegum Sans"/>
              <a:ea typeface="Bubblegum Sans"/>
              <a:cs typeface="Bubblegum Sans"/>
              <a:sym typeface="Bubblegum Sans"/>
            </a:endParaRPr>
          </a:p>
          <a:p>
            <a:pPr indent="0" lvl="0" marL="457200" rtl="0" algn="l">
              <a:spcBef>
                <a:spcPts val="0"/>
              </a:spcBef>
              <a:spcAft>
                <a:spcPts val="0"/>
              </a:spcAft>
              <a:buNone/>
            </a:pPr>
            <a:r>
              <a:t/>
            </a:r>
            <a:endParaRPr sz="1800">
              <a:latin typeface="Bubblegum Sans"/>
              <a:ea typeface="Bubblegum Sans"/>
              <a:cs typeface="Bubblegum Sans"/>
              <a:sym typeface="Bubblegum Sans"/>
            </a:endParaRPr>
          </a:p>
          <a:p>
            <a:pPr indent="0" lvl="0" marL="457200" rtl="0" algn="l">
              <a:spcBef>
                <a:spcPts val="0"/>
              </a:spcBef>
              <a:spcAft>
                <a:spcPts val="0"/>
              </a:spcAft>
              <a:buNone/>
            </a:pPr>
            <a:r>
              <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Write out the testcross of the F</a:t>
            </a:r>
            <a:r>
              <a:rPr baseline="-25000" lang="en" sz="1800">
                <a:latin typeface="Bubblegum Sans"/>
                <a:ea typeface="Bubblegum Sans"/>
                <a:cs typeface="Bubblegum Sans"/>
                <a:sym typeface="Bubblegum Sans"/>
              </a:rPr>
              <a:t>1</a:t>
            </a:r>
            <a:r>
              <a:rPr lang="en" sz="1800">
                <a:latin typeface="Bubblegum Sans"/>
                <a:ea typeface="Bubblegum Sans"/>
                <a:cs typeface="Bubblegum Sans"/>
                <a:sym typeface="Bubblegum Sans"/>
              </a:rPr>
              <a:t> individuals. Why were the results in a 1:1 phenotypic ratio?</a:t>
            </a:r>
            <a:endParaRPr sz="1800">
              <a:latin typeface="Bubblegum Sans"/>
              <a:ea typeface="Bubblegum Sans"/>
              <a:cs typeface="Bubblegum Sans"/>
              <a:sym typeface="Bubblegum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graphicFrame>
        <p:nvGraphicFramePr>
          <p:cNvPr id="424" name="Google Shape;424;p49"/>
          <p:cNvGraphicFramePr/>
          <p:nvPr/>
        </p:nvGraphicFramePr>
        <p:xfrm>
          <a:off x="1450875" y="378375"/>
          <a:ext cx="3000000" cy="3000000"/>
        </p:xfrm>
        <a:graphic>
          <a:graphicData uri="http://schemas.openxmlformats.org/drawingml/2006/table">
            <a:tbl>
              <a:tblPr>
                <a:noFill/>
                <a:tableStyleId>{8FB22D47-6387-4F54-B65D-D9FECC915BD0}</a:tableStyleId>
              </a:tblPr>
              <a:tblGrid>
                <a:gridCol w="2290775"/>
                <a:gridCol w="1905200"/>
                <a:gridCol w="3043025"/>
              </a:tblGrid>
              <a:tr h="381000">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Parental Cross</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Phenotype of the F</a:t>
                      </a:r>
                      <a:r>
                        <a:rPr baseline="-25000" lang="en" sz="1800">
                          <a:latin typeface="Bubblegum Sans"/>
                          <a:ea typeface="Bubblegum Sans"/>
                          <a:cs typeface="Bubblegum Sans"/>
                          <a:sym typeface="Bubblegum Sans"/>
                        </a:rPr>
                        <a:t>1</a:t>
                      </a:r>
                      <a:endParaRPr baseline="-25000"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Phenotypes of Testcross offspring</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r>
              <a:tr h="381000">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Wild-type x albino</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Wild-type</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       Wild-type                Albino</a:t>
                      </a:r>
                      <a:endParaRPr sz="1800">
                        <a:latin typeface="Bubblegum Sans"/>
                        <a:ea typeface="Bubblegum Sans"/>
                        <a:cs typeface="Bubblegum Sans"/>
                        <a:sym typeface="Bubblegum Sans"/>
                      </a:endParaRPr>
                    </a:p>
                    <a:p>
                      <a:pPr indent="0" lvl="0" marL="0" rtl="0" algn="ctr">
                        <a:spcBef>
                          <a:spcPts val="0"/>
                        </a:spcBef>
                        <a:spcAft>
                          <a:spcPts val="0"/>
                        </a:spcAft>
                        <a:buNone/>
                      </a:pPr>
                      <a:r>
                        <a:rPr lang="en" sz="1800">
                          <a:latin typeface="Bubblegum Sans"/>
                          <a:ea typeface="Bubblegum Sans"/>
                          <a:cs typeface="Bubblegum Sans"/>
                          <a:sym typeface="Bubblegum Sans"/>
                        </a:rPr>
                        <a:t>           17                           19</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r>
            </a:tbl>
          </a:graphicData>
        </a:graphic>
      </p:graphicFrame>
      <p:sp>
        <p:nvSpPr>
          <p:cNvPr id="425" name="Google Shape;425;p49"/>
          <p:cNvSpPr txBox="1"/>
          <p:nvPr/>
        </p:nvSpPr>
        <p:spPr>
          <a:xfrm>
            <a:off x="1269425" y="1918225"/>
            <a:ext cx="5416200" cy="6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Bubblegum Sans"/>
              <a:ea typeface="Bubblegum Sans"/>
              <a:cs typeface="Bubblegum Sans"/>
              <a:sym typeface="Bubblegum Sans"/>
            </a:endParaRPr>
          </a:p>
        </p:txBody>
      </p:sp>
      <p:sp>
        <p:nvSpPr>
          <p:cNvPr id="426" name="Google Shape;426;p49"/>
          <p:cNvSpPr txBox="1"/>
          <p:nvPr/>
        </p:nvSpPr>
        <p:spPr>
          <a:xfrm>
            <a:off x="2689250" y="1828800"/>
            <a:ext cx="5416200" cy="631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Write out the cross (the genotype) of the parental generation. </a:t>
            </a:r>
            <a:endParaRPr sz="1800">
              <a:latin typeface="Bubblegum Sans"/>
              <a:ea typeface="Bubblegum Sans"/>
              <a:cs typeface="Bubblegum Sans"/>
              <a:sym typeface="Bubblegum Sans"/>
            </a:endParaRPr>
          </a:p>
          <a:p>
            <a:pPr indent="0" lvl="0" marL="457200" rtl="0" algn="l">
              <a:spcBef>
                <a:spcPts val="0"/>
              </a:spcBef>
              <a:spcAft>
                <a:spcPts val="0"/>
              </a:spcAft>
              <a:buNone/>
            </a:pPr>
            <a:r>
              <a:t/>
            </a:r>
            <a:endParaRPr sz="1800">
              <a:latin typeface="Bubblegum Sans"/>
              <a:ea typeface="Bubblegum Sans"/>
              <a:cs typeface="Bubblegum Sans"/>
              <a:sym typeface="Bubblegum Sans"/>
            </a:endParaRPr>
          </a:p>
          <a:p>
            <a:pPr indent="0" lvl="0" marL="457200" rtl="0" algn="l">
              <a:spcBef>
                <a:spcPts val="0"/>
              </a:spcBef>
              <a:spcAft>
                <a:spcPts val="0"/>
              </a:spcAft>
              <a:buNone/>
            </a:pPr>
            <a:r>
              <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Which phenotype is dominant? How do you know?</a:t>
            </a:r>
            <a:endParaRPr sz="1800">
              <a:latin typeface="Bubblegum Sans"/>
              <a:ea typeface="Bubblegum Sans"/>
              <a:cs typeface="Bubblegum Sans"/>
              <a:sym typeface="Bubblegum Sans"/>
            </a:endParaRPr>
          </a:p>
          <a:p>
            <a:pPr indent="0" lvl="0" marL="457200" rtl="0" algn="l">
              <a:spcBef>
                <a:spcPts val="0"/>
              </a:spcBef>
              <a:spcAft>
                <a:spcPts val="0"/>
              </a:spcAft>
              <a:buNone/>
            </a:pPr>
            <a:r>
              <a:t/>
            </a:r>
            <a:endParaRPr sz="1800">
              <a:latin typeface="Bubblegum Sans"/>
              <a:ea typeface="Bubblegum Sans"/>
              <a:cs typeface="Bubblegum Sans"/>
              <a:sym typeface="Bubblegum Sans"/>
            </a:endParaRPr>
          </a:p>
          <a:p>
            <a:pPr indent="0" lvl="0" marL="457200" rtl="0" algn="l">
              <a:spcBef>
                <a:spcPts val="0"/>
              </a:spcBef>
              <a:spcAft>
                <a:spcPts val="0"/>
              </a:spcAft>
              <a:buNone/>
            </a:pPr>
            <a:r>
              <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Write out the testcross of the F</a:t>
            </a:r>
            <a:r>
              <a:rPr baseline="-25000" lang="en" sz="1800">
                <a:latin typeface="Bubblegum Sans"/>
                <a:ea typeface="Bubblegum Sans"/>
                <a:cs typeface="Bubblegum Sans"/>
                <a:sym typeface="Bubblegum Sans"/>
              </a:rPr>
              <a:t>1</a:t>
            </a:r>
            <a:r>
              <a:rPr lang="en" sz="1800">
                <a:latin typeface="Bubblegum Sans"/>
                <a:ea typeface="Bubblegum Sans"/>
                <a:cs typeface="Bubblegum Sans"/>
                <a:sym typeface="Bubblegum Sans"/>
              </a:rPr>
              <a:t> individuals. Why were the results in a 1:1 phenotypic ratio?</a:t>
            </a:r>
            <a:endParaRPr sz="1800">
              <a:latin typeface="Bubblegum Sans"/>
              <a:ea typeface="Bubblegum Sans"/>
              <a:cs typeface="Bubblegum Sans"/>
              <a:sym typeface="Bubblegum Sans"/>
            </a:endParaRPr>
          </a:p>
        </p:txBody>
      </p:sp>
      <p:sp>
        <p:nvSpPr>
          <p:cNvPr id="427" name="Google Shape;427;p49"/>
          <p:cNvSpPr txBox="1"/>
          <p:nvPr/>
        </p:nvSpPr>
        <p:spPr>
          <a:xfrm>
            <a:off x="4651925" y="2265300"/>
            <a:ext cx="2033700" cy="6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AA x aa</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Wildtype</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Because the cross was between a Aa x aa</a:t>
            </a:r>
            <a:endParaRPr sz="1800">
              <a:solidFill>
                <a:srgbClr val="FF0000"/>
              </a:solidFill>
              <a:latin typeface="Bubblegum Sans"/>
              <a:ea typeface="Bubblegum Sans"/>
              <a:cs typeface="Bubblegum Sans"/>
              <a:sym typeface="Bubblegum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graphicFrame>
        <p:nvGraphicFramePr>
          <p:cNvPr id="432" name="Google Shape;432;p50"/>
          <p:cNvGraphicFramePr/>
          <p:nvPr/>
        </p:nvGraphicFramePr>
        <p:xfrm>
          <a:off x="1450875" y="378375"/>
          <a:ext cx="3000000" cy="3000000"/>
        </p:xfrm>
        <a:graphic>
          <a:graphicData uri="http://schemas.openxmlformats.org/drawingml/2006/table">
            <a:tbl>
              <a:tblPr>
                <a:noFill/>
                <a:tableStyleId>{8FB22D47-6387-4F54-B65D-D9FECC915BD0}</a:tableStyleId>
              </a:tblPr>
              <a:tblGrid>
                <a:gridCol w="2290775"/>
                <a:gridCol w="1905200"/>
                <a:gridCol w="3043025"/>
              </a:tblGrid>
              <a:tr h="381000">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Parental Cross</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Phenotype of the F</a:t>
                      </a:r>
                      <a:r>
                        <a:rPr baseline="-25000" lang="en" sz="1800">
                          <a:latin typeface="Bubblegum Sans"/>
                          <a:ea typeface="Bubblegum Sans"/>
                          <a:cs typeface="Bubblegum Sans"/>
                          <a:sym typeface="Bubblegum Sans"/>
                        </a:rPr>
                        <a:t>1</a:t>
                      </a:r>
                      <a:endParaRPr baseline="-25000"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Phenotypes of Testcross offspring</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r>
              <a:tr h="381000">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Wild-type x albino</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Wild-type</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       Wild-type                Albino</a:t>
                      </a:r>
                      <a:endParaRPr sz="1800">
                        <a:latin typeface="Bubblegum Sans"/>
                        <a:ea typeface="Bubblegum Sans"/>
                        <a:cs typeface="Bubblegum Sans"/>
                        <a:sym typeface="Bubblegum Sans"/>
                      </a:endParaRPr>
                    </a:p>
                    <a:p>
                      <a:pPr indent="0" lvl="0" marL="0" rtl="0" algn="ctr">
                        <a:spcBef>
                          <a:spcPts val="0"/>
                        </a:spcBef>
                        <a:spcAft>
                          <a:spcPts val="0"/>
                        </a:spcAft>
                        <a:buNone/>
                      </a:pPr>
                      <a:r>
                        <a:rPr lang="en" sz="1800">
                          <a:latin typeface="Bubblegum Sans"/>
                          <a:ea typeface="Bubblegum Sans"/>
                          <a:cs typeface="Bubblegum Sans"/>
                          <a:sym typeface="Bubblegum Sans"/>
                        </a:rPr>
                        <a:t>           17                           19</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r>
              <a:tr h="381000">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Brown Eyes x Red Eyes</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Brown Eyes</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       Brown Eyes            Red Eyes</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                20                            18</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r>
            </a:tbl>
          </a:graphicData>
        </a:graphic>
      </p:graphicFrame>
      <p:sp>
        <p:nvSpPr>
          <p:cNvPr id="433" name="Google Shape;433;p50"/>
          <p:cNvSpPr txBox="1"/>
          <p:nvPr/>
        </p:nvSpPr>
        <p:spPr>
          <a:xfrm>
            <a:off x="1269425" y="1918225"/>
            <a:ext cx="5416200" cy="6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Bubblegum Sans"/>
              <a:ea typeface="Bubblegum Sans"/>
              <a:cs typeface="Bubblegum Sans"/>
              <a:sym typeface="Bubblegum Sans"/>
            </a:endParaRPr>
          </a:p>
        </p:txBody>
      </p:sp>
      <p:sp>
        <p:nvSpPr>
          <p:cNvPr id="434" name="Google Shape;434;p50"/>
          <p:cNvSpPr txBox="1"/>
          <p:nvPr/>
        </p:nvSpPr>
        <p:spPr>
          <a:xfrm>
            <a:off x="2708025" y="2550025"/>
            <a:ext cx="5416200" cy="631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Based on the data for brown and red eye phenotypes, what is the pattern of inheritance for brown eyes? How do you know?</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graphicFrame>
        <p:nvGraphicFramePr>
          <p:cNvPr id="439" name="Google Shape;439;p51"/>
          <p:cNvGraphicFramePr/>
          <p:nvPr/>
        </p:nvGraphicFramePr>
        <p:xfrm>
          <a:off x="1450875" y="378375"/>
          <a:ext cx="3000000" cy="3000000"/>
        </p:xfrm>
        <a:graphic>
          <a:graphicData uri="http://schemas.openxmlformats.org/drawingml/2006/table">
            <a:tbl>
              <a:tblPr>
                <a:noFill/>
                <a:tableStyleId>{8FB22D47-6387-4F54-B65D-D9FECC915BD0}</a:tableStyleId>
              </a:tblPr>
              <a:tblGrid>
                <a:gridCol w="2290775"/>
                <a:gridCol w="1905200"/>
                <a:gridCol w="3043025"/>
              </a:tblGrid>
              <a:tr h="381000">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Parental Cross</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Phenotype of the F</a:t>
                      </a:r>
                      <a:r>
                        <a:rPr baseline="-25000" lang="en" sz="1800">
                          <a:latin typeface="Bubblegum Sans"/>
                          <a:ea typeface="Bubblegum Sans"/>
                          <a:cs typeface="Bubblegum Sans"/>
                          <a:sym typeface="Bubblegum Sans"/>
                        </a:rPr>
                        <a:t>1</a:t>
                      </a:r>
                      <a:endParaRPr baseline="-25000"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Phenotypes of Testcross offspring</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r>
              <a:tr h="381000">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Wild-type x albino</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Wild-type</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       Wild-type                Albino</a:t>
                      </a:r>
                      <a:endParaRPr sz="1800">
                        <a:latin typeface="Bubblegum Sans"/>
                        <a:ea typeface="Bubblegum Sans"/>
                        <a:cs typeface="Bubblegum Sans"/>
                        <a:sym typeface="Bubblegum Sans"/>
                      </a:endParaRPr>
                    </a:p>
                    <a:p>
                      <a:pPr indent="0" lvl="0" marL="0" rtl="0" algn="ctr">
                        <a:spcBef>
                          <a:spcPts val="0"/>
                        </a:spcBef>
                        <a:spcAft>
                          <a:spcPts val="0"/>
                        </a:spcAft>
                        <a:buNone/>
                      </a:pPr>
                      <a:r>
                        <a:rPr lang="en" sz="1800">
                          <a:latin typeface="Bubblegum Sans"/>
                          <a:ea typeface="Bubblegum Sans"/>
                          <a:cs typeface="Bubblegum Sans"/>
                          <a:sym typeface="Bubblegum Sans"/>
                        </a:rPr>
                        <a:t>           17                           19</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r>
              <a:tr h="381000">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Brown Eyes x Red Eyes</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Brown Eyes</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       Brown Eyes            Red Eyes</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                20                            18</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r>
            </a:tbl>
          </a:graphicData>
        </a:graphic>
      </p:graphicFrame>
      <p:sp>
        <p:nvSpPr>
          <p:cNvPr id="440" name="Google Shape;440;p51"/>
          <p:cNvSpPr txBox="1"/>
          <p:nvPr/>
        </p:nvSpPr>
        <p:spPr>
          <a:xfrm>
            <a:off x="1269425" y="1918225"/>
            <a:ext cx="5416200" cy="6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Bubblegum Sans"/>
              <a:ea typeface="Bubblegum Sans"/>
              <a:cs typeface="Bubblegum Sans"/>
              <a:sym typeface="Bubblegum Sans"/>
            </a:endParaRPr>
          </a:p>
        </p:txBody>
      </p:sp>
      <p:sp>
        <p:nvSpPr>
          <p:cNvPr id="441" name="Google Shape;441;p51"/>
          <p:cNvSpPr txBox="1"/>
          <p:nvPr/>
        </p:nvSpPr>
        <p:spPr>
          <a:xfrm>
            <a:off x="2708025" y="2550025"/>
            <a:ext cx="5416200" cy="631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Based on the data for brown and red eye phenotypes, what is the pattern of inheritance for brown eyes? How do you know?</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p:txBody>
      </p:sp>
      <p:sp>
        <p:nvSpPr>
          <p:cNvPr id="442" name="Google Shape;442;p51"/>
          <p:cNvSpPr txBox="1"/>
          <p:nvPr/>
        </p:nvSpPr>
        <p:spPr>
          <a:xfrm>
            <a:off x="4323625" y="3514700"/>
            <a:ext cx="2033700" cy="6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Autosomal dominant</a:t>
            </a:r>
            <a:endParaRPr sz="1800">
              <a:solidFill>
                <a:srgbClr val="FF0000"/>
              </a:solidFill>
              <a:latin typeface="Bubblegum Sans"/>
              <a:ea typeface="Bubblegum Sans"/>
              <a:cs typeface="Bubblegum Sans"/>
              <a:sym typeface="Bubblegu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6"/>
          <p:cNvSpPr txBox="1"/>
          <p:nvPr/>
        </p:nvSpPr>
        <p:spPr>
          <a:xfrm>
            <a:off x="2851575" y="40800"/>
            <a:ext cx="6292500" cy="41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Bubblegum Sans"/>
                <a:ea typeface="Bubblegum Sans"/>
                <a:cs typeface="Bubblegum Sans"/>
                <a:sym typeface="Bubblegum Sans"/>
              </a:rPr>
              <a:t>The following slides contain practice problems. For each problem, the answers/solution will be on the next slide. </a:t>
            </a:r>
            <a:endParaRPr sz="2000">
              <a:latin typeface="Bubblegum Sans"/>
              <a:ea typeface="Bubblegum Sans"/>
              <a:cs typeface="Bubblegum Sans"/>
              <a:sym typeface="Bubblegum Sans"/>
            </a:endParaRPr>
          </a:p>
          <a:p>
            <a:pPr indent="0" lvl="0" marL="0" rtl="0" algn="l">
              <a:spcBef>
                <a:spcPts val="0"/>
              </a:spcBef>
              <a:spcAft>
                <a:spcPts val="0"/>
              </a:spcAft>
              <a:buNone/>
            </a:pPr>
            <a:r>
              <a:t/>
            </a:r>
            <a:endParaRPr sz="2000">
              <a:latin typeface="Bubblegum Sans"/>
              <a:ea typeface="Bubblegum Sans"/>
              <a:cs typeface="Bubblegum Sans"/>
              <a:sym typeface="Bubblegum Sans"/>
            </a:endParaRPr>
          </a:p>
          <a:p>
            <a:pPr indent="0" lvl="0" marL="0" rtl="0" algn="l">
              <a:spcBef>
                <a:spcPts val="0"/>
              </a:spcBef>
              <a:spcAft>
                <a:spcPts val="0"/>
              </a:spcAft>
              <a:buNone/>
            </a:pPr>
            <a:r>
              <a:rPr lang="en" sz="2000">
                <a:latin typeface="Bubblegum Sans"/>
                <a:ea typeface="Bubblegum Sans"/>
                <a:cs typeface="Bubblegum Sans"/>
                <a:sym typeface="Bubblegum Sans"/>
              </a:rPr>
              <a:t>There will also be a video explanation in case the </a:t>
            </a:r>
            <a:r>
              <a:rPr lang="en" sz="2000">
                <a:solidFill>
                  <a:srgbClr val="FF0000"/>
                </a:solidFill>
                <a:latin typeface="Bubblegum Sans"/>
                <a:ea typeface="Bubblegum Sans"/>
                <a:cs typeface="Bubblegum Sans"/>
                <a:sym typeface="Bubblegum Sans"/>
              </a:rPr>
              <a:t>red ink</a:t>
            </a:r>
            <a:r>
              <a:rPr lang="en" sz="2000">
                <a:latin typeface="Bubblegum Sans"/>
                <a:ea typeface="Bubblegum Sans"/>
                <a:cs typeface="Bubblegum Sans"/>
                <a:sym typeface="Bubblegum Sans"/>
              </a:rPr>
              <a:t> isn’t enough.</a:t>
            </a:r>
            <a:endParaRPr sz="2000">
              <a:latin typeface="Bubblegum Sans"/>
              <a:ea typeface="Bubblegum Sans"/>
              <a:cs typeface="Bubblegum Sans"/>
              <a:sym typeface="Bubblegum Sans"/>
            </a:endParaRPr>
          </a:p>
          <a:p>
            <a:pPr indent="0" lvl="0" marL="0" rtl="0" algn="l">
              <a:spcBef>
                <a:spcPts val="0"/>
              </a:spcBef>
              <a:spcAft>
                <a:spcPts val="0"/>
              </a:spcAft>
              <a:buNone/>
            </a:pPr>
            <a:r>
              <a:t/>
            </a:r>
            <a:endParaRPr sz="2000">
              <a:latin typeface="Bubblegum Sans"/>
              <a:ea typeface="Bubblegum Sans"/>
              <a:cs typeface="Bubblegum Sans"/>
              <a:sym typeface="Bubblegum Sans"/>
            </a:endParaRPr>
          </a:p>
          <a:p>
            <a:pPr indent="0" lvl="0" marL="0" rtl="0" algn="l">
              <a:spcBef>
                <a:spcPts val="0"/>
              </a:spcBef>
              <a:spcAft>
                <a:spcPts val="0"/>
              </a:spcAft>
              <a:buNone/>
            </a:pPr>
            <a:r>
              <a:t/>
            </a:r>
            <a:endParaRPr sz="2000">
              <a:latin typeface="Bubblegum Sans"/>
              <a:ea typeface="Bubblegum Sans"/>
              <a:cs typeface="Bubblegum Sans"/>
              <a:sym typeface="Bubblegum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graphicFrame>
        <p:nvGraphicFramePr>
          <p:cNvPr id="447" name="Google Shape;447;p52"/>
          <p:cNvGraphicFramePr/>
          <p:nvPr/>
        </p:nvGraphicFramePr>
        <p:xfrm>
          <a:off x="1533525" y="58675"/>
          <a:ext cx="3000000" cy="3000000"/>
        </p:xfrm>
        <a:graphic>
          <a:graphicData uri="http://schemas.openxmlformats.org/drawingml/2006/table">
            <a:tbl>
              <a:tblPr>
                <a:noFill/>
                <a:tableStyleId>{8FB22D47-6387-4F54-B65D-D9FECC915BD0}</a:tableStyleId>
              </a:tblPr>
              <a:tblGrid>
                <a:gridCol w="2290775"/>
                <a:gridCol w="1905200"/>
                <a:gridCol w="3043025"/>
              </a:tblGrid>
              <a:tr h="381000">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Parental Cross</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Phenotype of the F</a:t>
                      </a:r>
                      <a:r>
                        <a:rPr baseline="-25000" lang="en" sz="1800">
                          <a:latin typeface="Bubblegum Sans"/>
                          <a:ea typeface="Bubblegum Sans"/>
                          <a:cs typeface="Bubblegum Sans"/>
                          <a:sym typeface="Bubblegum Sans"/>
                        </a:rPr>
                        <a:t>1</a:t>
                      </a:r>
                      <a:endParaRPr baseline="-25000"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Phenotypes of Testcross offspring</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r>
              <a:tr h="381000">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Wild-type x albino</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Wild-type</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   Wild-type                Albino</a:t>
                      </a:r>
                      <a:endParaRPr sz="1800">
                        <a:latin typeface="Bubblegum Sans"/>
                        <a:ea typeface="Bubblegum Sans"/>
                        <a:cs typeface="Bubblegum Sans"/>
                        <a:sym typeface="Bubblegum Sans"/>
                      </a:endParaRPr>
                    </a:p>
                    <a:p>
                      <a:pPr indent="0" lvl="0" marL="0" rtl="0" algn="ctr">
                        <a:spcBef>
                          <a:spcPts val="0"/>
                        </a:spcBef>
                        <a:spcAft>
                          <a:spcPts val="0"/>
                        </a:spcAft>
                        <a:buNone/>
                      </a:pPr>
                      <a:r>
                        <a:rPr lang="en" sz="1800">
                          <a:latin typeface="Bubblegum Sans"/>
                          <a:ea typeface="Bubblegum Sans"/>
                          <a:cs typeface="Bubblegum Sans"/>
                          <a:sym typeface="Bubblegum Sans"/>
                        </a:rPr>
                        <a:t>       17                           19</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r>
              <a:tr h="381000">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Brown Eyes x Red Eyes</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Brown Eyes</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Brown Eyes            Red Eyes</a:t>
                      </a:r>
                      <a:endParaRPr sz="1800">
                        <a:latin typeface="Bubblegum Sans"/>
                        <a:ea typeface="Bubblegum Sans"/>
                        <a:cs typeface="Bubblegum Sans"/>
                        <a:sym typeface="Bubblegum Sans"/>
                      </a:endParaRPr>
                    </a:p>
                    <a:p>
                      <a:pPr indent="0" lvl="0" marL="0" rtl="0" algn="ctr">
                        <a:spcBef>
                          <a:spcPts val="0"/>
                        </a:spcBef>
                        <a:spcAft>
                          <a:spcPts val="0"/>
                        </a:spcAft>
                        <a:buNone/>
                      </a:pPr>
                      <a:r>
                        <a:rPr lang="en" sz="1800">
                          <a:latin typeface="Bubblegum Sans"/>
                          <a:ea typeface="Bubblegum Sans"/>
                          <a:cs typeface="Bubblegum Sans"/>
                          <a:sym typeface="Bubblegum Sans"/>
                        </a:rPr>
                        <a:t>        20                            18</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r>
              <a:tr h="381000">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Wild-type, Brown Eyes x</a:t>
                      </a:r>
                      <a:endParaRPr sz="1800">
                        <a:latin typeface="Bubblegum Sans"/>
                        <a:ea typeface="Bubblegum Sans"/>
                        <a:cs typeface="Bubblegum Sans"/>
                        <a:sym typeface="Bubblegum Sans"/>
                      </a:endParaRPr>
                    </a:p>
                    <a:p>
                      <a:pPr indent="0" lvl="0" marL="0" rtl="0" algn="ctr">
                        <a:spcBef>
                          <a:spcPts val="0"/>
                        </a:spcBef>
                        <a:spcAft>
                          <a:spcPts val="0"/>
                        </a:spcAft>
                        <a:buNone/>
                      </a:pPr>
                      <a:r>
                        <a:rPr lang="en" sz="1800">
                          <a:latin typeface="Bubblegum Sans"/>
                          <a:ea typeface="Bubblegum Sans"/>
                          <a:cs typeface="Bubblegum Sans"/>
                          <a:sym typeface="Bubblegum Sans"/>
                        </a:rPr>
                        <a:t>Albino, Red Eyes</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Wild-type, </a:t>
                      </a:r>
                      <a:endParaRPr sz="1800">
                        <a:latin typeface="Bubblegum Sans"/>
                        <a:ea typeface="Bubblegum Sans"/>
                        <a:cs typeface="Bubblegum Sans"/>
                        <a:sym typeface="Bubblegum Sans"/>
                      </a:endParaRPr>
                    </a:p>
                    <a:p>
                      <a:pPr indent="0" lvl="0" marL="0" rtl="0" algn="ctr">
                        <a:spcBef>
                          <a:spcPts val="0"/>
                        </a:spcBef>
                        <a:spcAft>
                          <a:spcPts val="0"/>
                        </a:spcAft>
                        <a:buNone/>
                      </a:pPr>
                      <a:r>
                        <a:rPr lang="en" sz="1800">
                          <a:latin typeface="Bubblegum Sans"/>
                          <a:ea typeface="Bubblegum Sans"/>
                          <a:cs typeface="Bubblegum Sans"/>
                          <a:sym typeface="Bubblegum Sans"/>
                        </a:rPr>
                        <a:t>Brown eyes</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600">
                          <a:latin typeface="Bubblegum Sans"/>
                          <a:ea typeface="Bubblegum Sans"/>
                          <a:cs typeface="Bubblegum Sans"/>
                          <a:sym typeface="Bubblegum Sans"/>
                        </a:rPr>
                        <a:t>Wildtype, Brown      Wildtype, Red</a:t>
                      </a:r>
                      <a:endParaRPr sz="1600">
                        <a:latin typeface="Bubblegum Sans"/>
                        <a:ea typeface="Bubblegum Sans"/>
                        <a:cs typeface="Bubblegum Sans"/>
                        <a:sym typeface="Bubblegum Sans"/>
                      </a:endParaRPr>
                    </a:p>
                    <a:p>
                      <a:pPr indent="0" lvl="0" marL="0" rtl="0" algn="ctr">
                        <a:spcBef>
                          <a:spcPts val="0"/>
                        </a:spcBef>
                        <a:spcAft>
                          <a:spcPts val="0"/>
                        </a:spcAft>
                        <a:buNone/>
                      </a:pPr>
                      <a:r>
                        <a:rPr lang="en" sz="1600">
                          <a:latin typeface="Bubblegum Sans"/>
                          <a:ea typeface="Bubblegum Sans"/>
                          <a:cs typeface="Bubblegum Sans"/>
                          <a:sym typeface="Bubblegum Sans"/>
                        </a:rPr>
                        <a:t>          9                                    11</a:t>
                      </a:r>
                      <a:endParaRPr sz="1600">
                        <a:latin typeface="Bubblegum Sans"/>
                        <a:ea typeface="Bubblegum Sans"/>
                        <a:cs typeface="Bubblegum Sans"/>
                        <a:sym typeface="Bubblegum Sans"/>
                      </a:endParaRPr>
                    </a:p>
                    <a:p>
                      <a:pPr indent="0" lvl="0" marL="0" rtl="0" algn="ctr">
                        <a:spcBef>
                          <a:spcPts val="0"/>
                        </a:spcBef>
                        <a:spcAft>
                          <a:spcPts val="0"/>
                        </a:spcAft>
                        <a:buNone/>
                      </a:pPr>
                      <a:r>
                        <a:rPr lang="en" sz="1600">
                          <a:latin typeface="Bubblegum Sans"/>
                          <a:ea typeface="Bubblegum Sans"/>
                          <a:cs typeface="Bubblegum Sans"/>
                          <a:sym typeface="Bubblegum Sans"/>
                        </a:rPr>
                        <a:t>Albino, Brown           Albino, Red</a:t>
                      </a:r>
                      <a:endParaRPr sz="1600">
                        <a:latin typeface="Bubblegum Sans"/>
                        <a:ea typeface="Bubblegum Sans"/>
                        <a:cs typeface="Bubblegum Sans"/>
                        <a:sym typeface="Bubblegum Sans"/>
                      </a:endParaRPr>
                    </a:p>
                    <a:p>
                      <a:pPr indent="0" lvl="0" marL="0" rtl="0" algn="ctr">
                        <a:spcBef>
                          <a:spcPts val="0"/>
                        </a:spcBef>
                        <a:spcAft>
                          <a:spcPts val="0"/>
                        </a:spcAft>
                        <a:buNone/>
                      </a:pPr>
                      <a:r>
                        <a:rPr lang="en" sz="1600">
                          <a:latin typeface="Bubblegum Sans"/>
                          <a:ea typeface="Bubblegum Sans"/>
                          <a:cs typeface="Bubblegum Sans"/>
                          <a:sym typeface="Bubblegum Sans"/>
                        </a:rPr>
                        <a:t>          10                                  8</a:t>
                      </a:r>
                      <a:endParaRPr sz="16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r>
            </a:tbl>
          </a:graphicData>
        </a:graphic>
      </p:graphicFrame>
      <p:sp>
        <p:nvSpPr>
          <p:cNvPr id="448" name="Google Shape;448;p52"/>
          <p:cNvSpPr txBox="1"/>
          <p:nvPr/>
        </p:nvSpPr>
        <p:spPr>
          <a:xfrm>
            <a:off x="2549700" y="3650200"/>
            <a:ext cx="6420900" cy="6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b</a:t>
            </a:r>
            <a:r>
              <a:rPr lang="en" sz="1800">
                <a:latin typeface="Bubblegum Sans"/>
                <a:ea typeface="Bubblegum Sans"/>
                <a:cs typeface="Bubblegum Sans"/>
                <a:sym typeface="Bubblegum Sans"/>
              </a:rPr>
              <a:t>. Set up and complete the cross that resulted in the data found in box 9. </a:t>
            </a:r>
            <a:endParaRPr sz="1800">
              <a:latin typeface="Bubblegum Sans"/>
              <a:ea typeface="Bubblegum Sans"/>
              <a:cs typeface="Bubblegum Sans"/>
              <a:sym typeface="Bubblegum Sans"/>
            </a:endParaRPr>
          </a:p>
        </p:txBody>
      </p:sp>
      <p:sp>
        <p:nvSpPr>
          <p:cNvPr id="449" name="Google Shape;449;p52"/>
          <p:cNvSpPr txBox="1"/>
          <p:nvPr/>
        </p:nvSpPr>
        <p:spPr>
          <a:xfrm>
            <a:off x="3147200" y="923950"/>
            <a:ext cx="677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D85C6"/>
                </a:solidFill>
              </a:rPr>
              <a:t>Box 1</a:t>
            </a:r>
            <a:endParaRPr b="1">
              <a:solidFill>
                <a:srgbClr val="3D85C6"/>
              </a:solidFill>
            </a:endParaRPr>
          </a:p>
        </p:txBody>
      </p:sp>
      <p:sp>
        <p:nvSpPr>
          <p:cNvPr id="450" name="Google Shape;450;p52"/>
          <p:cNvSpPr txBox="1"/>
          <p:nvPr/>
        </p:nvSpPr>
        <p:spPr>
          <a:xfrm>
            <a:off x="5052400" y="923950"/>
            <a:ext cx="677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D85C6"/>
                </a:solidFill>
              </a:rPr>
              <a:t>Box 2</a:t>
            </a:r>
            <a:endParaRPr b="1">
              <a:solidFill>
                <a:srgbClr val="3D85C6"/>
              </a:solidFill>
            </a:endParaRPr>
          </a:p>
        </p:txBody>
      </p:sp>
      <p:sp>
        <p:nvSpPr>
          <p:cNvPr id="451" name="Google Shape;451;p52"/>
          <p:cNvSpPr txBox="1"/>
          <p:nvPr/>
        </p:nvSpPr>
        <p:spPr>
          <a:xfrm>
            <a:off x="7004650" y="923950"/>
            <a:ext cx="677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D85C6"/>
                </a:solidFill>
              </a:rPr>
              <a:t>Box 3</a:t>
            </a:r>
            <a:endParaRPr b="1">
              <a:solidFill>
                <a:srgbClr val="3D85C6"/>
              </a:solidFill>
            </a:endParaRPr>
          </a:p>
        </p:txBody>
      </p:sp>
      <p:sp>
        <p:nvSpPr>
          <p:cNvPr id="452" name="Google Shape;452;p52"/>
          <p:cNvSpPr txBox="1"/>
          <p:nvPr/>
        </p:nvSpPr>
        <p:spPr>
          <a:xfrm>
            <a:off x="3147200" y="1664250"/>
            <a:ext cx="677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D85C6"/>
                </a:solidFill>
              </a:rPr>
              <a:t>Box 4</a:t>
            </a:r>
            <a:endParaRPr b="1">
              <a:solidFill>
                <a:srgbClr val="3D85C6"/>
              </a:solidFill>
            </a:endParaRPr>
          </a:p>
        </p:txBody>
      </p:sp>
      <p:sp>
        <p:nvSpPr>
          <p:cNvPr id="453" name="Google Shape;453;p52"/>
          <p:cNvSpPr txBox="1"/>
          <p:nvPr/>
        </p:nvSpPr>
        <p:spPr>
          <a:xfrm>
            <a:off x="5052400" y="1664250"/>
            <a:ext cx="677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D85C6"/>
                </a:solidFill>
              </a:rPr>
              <a:t>Box 5</a:t>
            </a:r>
            <a:endParaRPr b="1">
              <a:solidFill>
                <a:srgbClr val="3D85C6"/>
              </a:solidFill>
            </a:endParaRPr>
          </a:p>
        </p:txBody>
      </p:sp>
      <p:sp>
        <p:nvSpPr>
          <p:cNvPr id="454" name="Google Shape;454;p52"/>
          <p:cNvSpPr txBox="1"/>
          <p:nvPr/>
        </p:nvSpPr>
        <p:spPr>
          <a:xfrm>
            <a:off x="7051675" y="1664250"/>
            <a:ext cx="677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D85C6"/>
                </a:solidFill>
              </a:rPr>
              <a:t>Box 6</a:t>
            </a:r>
            <a:endParaRPr b="1">
              <a:solidFill>
                <a:srgbClr val="3D85C6"/>
              </a:solidFill>
            </a:endParaRPr>
          </a:p>
        </p:txBody>
      </p:sp>
      <p:sp>
        <p:nvSpPr>
          <p:cNvPr id="455" name="Google Shape;455;p52"/>
          <p:cNvSpPr txBox="1"/>
          <p:nvPr/>
        </p:nvSpPr>
        <p:spPr>
          <a:xfrm>
            <a:off x="3147200" y="2795025"/>
            <a:ext cx="677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D85C6"/>
                </a:solidFill>
              </a:rPr>
              <a:t>Box 7</a:t>
            </a:r>
            <a:endParaRPr b="1">
              <a:solidFill>
                <a:srgbClr val="3D85C6"/>
              </a:solidFill>
            </a:endParaRPr>
          </a:p>
        </p:txBody>
      </p:sp>
      <p:sp>
        <p:nvSpPr>
          <p:cNvPr id="456" name="Google Shape;456;p52"/>
          <p:cNvSpPr txBox="1"/>
          <p:nvPr/>
        </p:nvSpPr>
        <p:spPr>
          <a:xfrm>
            <a:off x="5052400" y="2832700"/>
            <a:ext cx="677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D85C6"/>
                </a:solidFill>
              </a:rPr>
              <a:t>Box 8</a:t>
            </a:r>
            <a:endParaRPr b="1">
              <a:solidFill>
                <a:srgbClr val="3D85C6"/>
              </a:solidFill>
            </a:endParaRPr>
          </a:p>
        </p:txBody>
      </p:sp>
      <p:sp>
        <p:nvSpPr>
          <p:cNvPr id="457" name="Google Shape;457;p52"/>
          <p:cNvSpPr txBox="1"/>
          <p:nvPr/>
        </p:nvSpPr>
        <p:spPr>
          <a:xfrm>
            <a:off x="7051675" y="2832700"/>
            <a:ext cx="677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D85C6"/>
                </a:solidFill>
              </a:rPr>
              <a:t>Box 9</a:t>
            </a:r>
            <a:endParaRPr b="1">
              <a:solidFill>
                <a:srgbClr val="3D85C6"/>
              </a:solidFill>
            </a:endParaRPr>
          </a:p>
        </p:txBody>
      </p:sp>
      <p:sp>
        <p:nvSpPr>
          <p:cNvPr id="458" name="Google Shape;458;p52"/>
          <p:cNvSpPr txBox="1"/>
          <p:nvPr/>
        </p:nvSpPr>
        <p:spPr>
          <a:xfrm>
            <a:off x="2636275" y="3124125"/>
            <a:ext cx="6287400" cy="631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Explain why there are no red eyed offspring in boxes 5 and 8.</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graphicFrame>
        <p:nvGraphicFramePr>
          <p:cNvPr id="463" name="Google Shape;463;p53"/>
          <p:cNvGraphicFramePr/>
          <p:nvPr/>
        </p:nvGraphicFramePr>
        <p:xfrm>
          <a:off x="1533525" y="58675"/>
          <a:ext cx="3000000" cy="3000000"/>
        </p:xfrm>
        <a:graphic>
          <a:graphicData uri="http://schemas.openxmlformats.org/drawingml/2006/table">
            <a:tbl>
              <a:tblPr>
                <a:noFill/>
                <a:tableStyleId>{8FB22D47-6387-4F54-B65D-D9FECC915BD0}</a:tableStyleId>
              </a:tblPr>
              <a:tblGrid>
                <a:gridCol w="2290775"/>
                <a:gridCol w="1905200"/>
                <a:gridCol w="3043025"/>
              </a:tblGrid>
              <a:tr h="381000">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Parental Cross</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Phenotype of the F</a:t>
                      </a:r>
                      <a:r>
                        <a:rPr baseline="-25000" lang="en" sz="1800">
                          <a:latin typeface="Bubblegum Sans"/>
                          <a:ea typeface="Bubblegum Sans"/>
                          <a:cs typeface="Bubblegum Sans"/>
                          <a:sym typeface="Bubblegum Sans"/>
                        </a:rPr>
                        <a:t>1</a:t>
                      </a:r>
                      <a:endParaRPr baseline="-25000"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Phenotypes of Testcross offspring</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r>
              <a:tr h="381000">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Wild-type x albino</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Wild-type</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   Wild-type                Albino</a:t>
                      </a:r>
                      <a:endParaRPr sz="1800">
                        <a:latin typeface="Bubblegum Sans"/>
                        <a:ea typeface="Bubblegum Sans"/>
                        <a:cs typeface="Bubblegum Sans"/>
                        <a:sym typeface="Bubblegum Sans"/>
                      </a:endParaRPr>
                    </a:p>
                    <a:p>
                      <a:pPr indent="0" lvl="0" marL="0" rtl="0" algn="ctr">
                        <a:spcBef>
                          <a:spcPts val="0"/>
                        </a:spcBef>
                        <a:spcAft>
                          <a:spcPts val="0"/>
                        </a:spcAft>
                        <a:buNone/>
                      </a:pPr>
                      <a:r>
                        <a:rPr lang="en" sz="1800">
                          <a:latin typeface="Bubblegum Sans"/>
                          <a:ea typeface="Bubblegum Sans"/>
                          <a:cs typeface="Bubblegum Sans"/>
                          <a:sym typeface="Bubblegum Sans"/>
                        </a:rPr>
                        <a:t>       17                           19</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r>
              <a:tr h="381000">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Brown Eyes x Red Eyes</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Brown Eyes</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Brown Eyes            Red Eyes</a:t>
                      </a:r>
                      <a:endParaRPr sz="1800">
                        <a:latin typeface="Bubblegum Sans"/>
                        <a:ea typeface="Bubblegum Sans"/>
                        <a:cs typeface="Bubblegum Sans"/>
                        <a:sym typeface="Bubblegum Sans"/>
                      </a:endParaRPr>
                    </a:p>
                    <a:p>
                      <a:pPr indent="0" lvl="0" marL="0" rtl="0" algn="ctr">
                        <a:spcBef>
                          <a:spcPts val="0"/>
                        </a:spcBef>
                        <a:spcAft>
                          <a:spcPts val="0"/>
                        </a:spcAft>
                        <a:buNone/>
                      </a:pPr>
                      <a:r>
                        <a:rPr lang="en" sz="1800">
                          <a:latin typeface="Bubblegum Sans"/>
                          <a:ea typeface="Bubblegum Sans"/>
                          <a:cs typeface="Bubblegum Sans"/>
                          <a:sym typeface="Bubblegum Sans"/>
                        </a:rPr>
                        <a:t>        20                            18</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r>
              <a:tr h="381000">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Wild-type, Brown Eyes x</a:t>
                      </a:r>
                      <a:endParaRPr sz="1800">
                        <a:latin typeface="Bubblegum Sans"/>
                        <a:ea typeface="Bubblegum Sans"/>
                        <a:cs typeface="Bubblegum Sans"/>
                        <a:sym typeface="Bubblegum Sans"/>
                      </a:endParaRPr>
                    </a:p>
                    <a:p>
                      <a:pPr indent="0" lvl="0" marL="0" rtl="0" algn="ctr">
                        <a:spcBef>
                          <a:spcPts val="0"/>
                        </a:spcBef>
                        <a:spcAft>
                          <a:spcPts val="0"/>
                        </a:spcAft>
                        <a:buNone/>
                      </a:pPr>
                      <a:r>
                        <a:rPr lang="en" sz="1800">
                          <a:latin typeface="Bubblegum Sans"/>
                          <a:ea typeface="Bubblegum Sans"/>
                          <a:cs typeface="Bubblegum Sans"/>
                          <a:sym typeface="Bubblegum Sans"/>
                        </a:rPr>
                        <a:t>Albino, Red Eyes</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Wild-type, </a:t>
                      </a:r>
                      <a:endParaRPr sz="1800">
                        <a:latin typeface="Bubblegum Sans"/>
                        <a:ea typeface="Bubblegum Sans"/>
                        <a:cs typeface="Bubblegum Sans"/>
                        <a:sym typeface="Bubblegum Sans"/>
                      </a:endParaRPr>
                    </a:p>
                    <a:p>
                      <a:pPr indent="0" lvl="0" marL="0" rtl="0" algn="ctr">
                        <a:spcBef>
                          <a:spcPts val="0"/>
                        </a:spcBef>
                        <a:spcAft>
                          <a:spcPts val="0"/>
                        </a:spcAft>
                        <a:buNone/>
                      </a:pPr>
                      <a:r>
                        <a:rPr lang="en" sz="1800">
                          <a:latin typeface="Bubblegum Sans"/>
                          <a:ea typeface="Bubblegum Sans"/>
                          <a:cs typeface="Bubblegum Sans"/>
                          <a:sym typeface="Bubblegum Sans"/>
                        </a:rPr>
                        <a:t>Brown eyes</a:t>
                      </a:r>
                      <a:endParaRPr sz="18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c>
                  <a:txBody>
                    <a:bodyPr>
                      <a:noAutofit/>
                    </a:bodyPr>
                    <a:lstStyle/>
                    <a:p>
                      <a:pPr indent="0" lvl="0" marL="0" rtl="0" algn="ctr">
                        <a:spcBef>
                          <a:spcPts val="0"/>
                        </a:spcBef>
                        <a:spcAft>
                          <a:spcPts val="0"/>
                        </a:spcAft>
                        <a:buNone/>
                      </a:pPr>
                      <a:r>
                        <a:rPr lang="en" sz="1600">
                          <a:latin typeface="Bubblegum Sans"/>
                          <a:ea typeface="Bubblegum Sans"/>
                          <a:cs typeface="Bubblegum Sans"/>
                          <a:sym typeface="Bubblegum Sans"/>
                        </a:rPr>
                        <a:t>Wildtype, Brown      Wildtype, Red</a:t>
                      </a:r>
                      <a:endParaRPr sz="1600">
                        <a:latin typeface="Bubblegum Sans"/>
                        <a:ea typeface="Bubblegum Sans"/>
                        <a:cs typeface="Bubblegum Sans"/>
                        <a:sym typeface="Bubblegum Sans"/>
                      </a:endParaRPr>
                    </a:p>
                    <a:p>
                      <a:pPr indent="0" lvl="0" marL="0" rtl="0" algn="ctr">
                        <a:spcBef>
                          <a:spcPts val="0"/>
                        </a:spcBef>
                        <a:spcAft>
                          <a:spcPts val="0"/>
                        </a:spcAft>
                        <a:buNone/>
                      </a:pPr>
                      <a:r>
                        <a:rPr lang="en" sz="1600">
                          <a:latin typeface="Bubblegum Sans"/>
                          <a:ea typeface="Bubblegum Sans"/>
                          <a:cs typeface="Bubblegum Sans"/>
                          <a:sym typeface="Bubblegum Sans"/>
                        </a:rPr>
                        <a:t>          9                                    11</a:t>
                      </a:r>
                      <a:endParaRPr sz="1600">
                        <a:latin typeface="Bubblegum Sans"/>
                        <a:ea typeface="Bubblegum Sans"/>
                        <a:cs typeface="Bubblegum Sans"/>
                        <a:sym typeface="Bubblegum Sans"/>
                      </a:endParaRPr>
                    </a:p>
                    <a:p>
                      <a:pPr indent="0" lvl="0" marL="0" rtl="0" algn="ctr">
                        <a:spcBef>
                          <a:spcPts val="0"/>
                        </a:spcBef>
                        <a:spcAft>
                          <a:spcPts val="0"/>
                        </a:spcAft>
                        <a:buNone/>
                      </a:pPr>
                      <a:r>
                        <a:rPr lang="en" sz="1600">
                          <a:latin typeface="Bubblegum Sans"/>
                          <a:ea typeface="Bubblegum Sans"/>
                          <a:cs typeface="Bubblegum Sans"/>
                          <a:sym typeface="Bubblegum Sans"/>
                        </a:rPr>
                        <a:t>Albino, Brown           Albino, Red</a:t>
                      </a:r>
                      <a:endParaRPr sz="1600">
                        <a:latin typeface="Bubblegum Sans"/>
                        <a:ea typeface="Bubblegum Sans"/>
                        <a:cs typeface="Bubblegum Sans"/>
                        <a:sym typeface="Bubblegum Sans"/>
                      </a:endParaRPr>
                    </a:p>
                    <a:p>
                      <a:pPr indent="0" lvl="0" marL="0" rtl="0" algn="ctr">
                        <a:spcBef>
                          <a:spcPts val="0"/>
                        </a:spcBef>
                        <a:spcAft>
                          <a:spcPts val="0"/>
                        </a:spcAft>
                        <a:buNone/>
                      </a:pPr>
                      <a:r>
                        <a:rPr lang="en" sz="1600">
                          <a:latin typeface="Bubblegum Sans"/>
                          <a:ea typeface="Bubblegum Sans"/>
                          <a:cs typeface="Bubblegum Sans"/>
                          <a:sym typeface="Bubblegum Sans"/>
                        </a:rPr>
                        <a:t>          10                                  8</a:t>
                      </a:r>
                      <a:endParaRPr sz="1600">
                        <a:latin typeface="Bubblegum Sans"/>
                        <a:ea typeface="Bubblegum Sans"/>
                        <a:cs typeface="Bubblegum Sans"/>
                        <a:sym typeface="Bubblegum Sans"/>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B7EFD4">
                        <a:alpha val="91540"/>
                      </a:srgbClr>
                    </a:solidFill>
                  </a:tcPr>
                </a:tc>
              </a:tr>
            </a:tbl>
          </a:graphicData>
        </a:graphic>
      </p:graphicFrame>
      <p:sp>
        <p:nvSpPr>
          <p:cNvPr id="464" name="Google Shape;464;p53"/>
          <p:cNvSpPr txBox="1"/>
          <p:nvPr/>
        </p:nvSpPr>
        <p:spPr>
          <a:xfrm>
            <a:off x="2569525" y="3925800"/>
            <a:ext cx="6420900" cy="6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b. Set up and complete the cross that resulted in the data found in box 9. </a:t>
            </a:r>
            <a:endParaRPr sz="1800">
              <a:latin typeface="Bubblegum Sans"/>
              <a:ea typeface="Bubblegum Sans"/>
              <a:cs typeface="Bubblegum Sans"/>
              <a:sym typeface="Bubblegum Sans"/>
            </a:endParaRPr>
          </a:p>
        </p:txBody>
      </p:sp>
      <p:sp>
        <p:nvSpPr>
          <p:cNvPr id="465" name="Google Shape;465;p53"/>
          <p:cNvSpPr txBox="1"/>
          <p:nvPr/>
        </p:nvSpPr>
        <p:spPr>
          <a:xfrm>
            <a:off x="3147200" y="923950"/>
            <a:ext cx="677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D85C6"/>
                </a:solidFill>
              </a:rPr>
              <a:t>Box 1</a:t>
            </a:r>
            <a:endParaRPr b="1">
              <a:solidFill>
                <a:srgbClr val="3D85C6"/>
              </a:solidFill>
            </a:endParaRPr>
          </a:p>
        </p:txBody>
      </p:sp>
      <p:sp>
        <p:nvSpPr>
          <p:cNvPr id="466" name="Google Shape;466;p53"/>
          <p:cNvSpPr txBox="1"/>
          <p:nvPr/>
        </p:nvSpPr>
        <p:spPr>
          <a:xfrm>
            <a:off x="5052400" y="923950"/>
            <a:ext cx="677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D85C6"/>
                </a:solidFill>
              </a:rPr>
              <a:t>Box 2</a:t>
            </a:r>
            <a:endParaRPr b="1">
              <a:solidFill>
                <a:srgbClr val="3D85C6"/>
              </a:solidFill>
            </a:endParaRPr>
          </a:p>
        </p:txBody>
      </p:sp>
      <p:sp>
        <p:nvSpPr>
          <p:cNvPr id="467" name="Google Shape;467;p53"/>
          <p:cNvSpPr txBox="1"/>
          <p:nvPr/>
        </p:nvSpPr>
        <p:spPr>
          <a:xfrm>
            <a:off x="7004650" y="923950"/>
            <a:ext cx="677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D85C6"/>
                </a:solidFill>
              </a:rPr>
              <a:t>Box 3</a:t>
            </a:r>
            <a:endParaRPr b="1">
              <a:solidFill>
                <a:srgbClr val="3D85C6"/>
              </a:solidFill>
            </a:endParaRPr>
          </a:p>
        </p:txBody>
      </p:sp>
      <p:sp>
        <p:nvSpPr>
          <p:cNvPr id="468" name="Google Shape;468;p53"/>
          <p:cNvSpPr txBox="1"/>
          <p:nvPr/>
        </p:nvSpPr>
        <p:spPr>
          <a:xfrm>
            <a:off x="3147200" y="1664250"/>
            <a:ext cx="677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D85C6"/>
                </a:solidFill>
              </a:rPr>
              <a:t>Box 4</a:t>
            </a:r>
            <a:endParaRPr b="1">
              <a:solidFill>
                <a:srgbClr val="3D85C6"/>
              </a:solidFill>
            </a:endParaRPr>
          </a:p>
        </p:txBody>
      </p:sp>
      <p:sp>
        <p:nvSpPr>
          <p:cNvPr id="469" name="Google Shape;469;p53"/>
          <p:cNvSpPr txBox="1"/>
          <p:nvPr/>
        </p:nvSpPr>
        <p:spPr>
          <a:xfrm>
            <a:off x="5052400" y="1664250"/>
            <a:ext cx="677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D85C6"/>
                </a:solidFill>
              </a:rPr>
              <a:t>Box 5</a:t>
            </a:r>
            <a:endParaRPr b="1">
              <a:solidFill>
                <a:srgbClr val="3D85C6"/>
              </a:solidFill>
            </a:endParaRPr>
          </a:p>
        </p:txBody>
      </p:sp>
      <p:sp>
        <p:nvSpPr>
          <p:cNvPr id="470" name="Google Shape;470;p53"/>
          <p:cNvSpPr txBox="1"/>
          <p:nvPr/>
        </p:nvSpPr>
        <p:spPr>
          <a:xfrm>
            <a:off x="7051675" y="1664250"/>
            <a:ext cx="677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D85C6"/>
                </a:solidFill>
              </a:rPr>
              <a:t>Box 6</a:t>
            </a:r>
            <a:endParaRPr b="1">
              <a:solidFill>
                <a:srgbClr val="3D85C6"/>
              </a:solidFill>
            </a:endParaRPr>
          </a:p>
        </p:txBody>
      </p:sp>
      <p:sp>
        <p:nvSpPr>
          <p:cNvPr id="471" name="Google Shape;471;p53"/>
          <p:cNvSpPr txBox="1"/>
          <p:nvPr/>
        </p:nvSpPr>
        <p:spPr>
          <a:xfrm>
            <a:off x="3147200" y="2795025"/>
            <a:ext cx="677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D85C6"/>
                </a:solidFill>
              </a:rPr>
              <a:t>Box 7</a:t>
            </a:r>
            <a:endParaRPr b="1">
              <a:solidFill>
                <a:srgbClr val="3D85C6"/>
              </a:solidFill>
            </a:endParaRPr>
          </a:p>
        </p:txBody>
      </p:sp>
      <p:sp>
        <p:nvSpPr>
          <p:cNvPr id="472" name="Google Shape;472;p53"/>
          <p:cNvSpPr txBox="1"/>
          <p:nvPr/>
        </p:nvSpPr>
        <p:spPr>
          <a:xfrm>
            <a:off x="5052400" y="2832700"/>
            <a:ext cx="677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D85C6"/>
                </a:solidFill>
              </a:rPr>
              <a:t>Box 8</a:t>
            </a:r>
            <a:endParaRPr b="1">
              <a:solidFill>
                <a:srgbClr val="3D85C6"/>
              </a:solidFill>
            </a:endParaRPr>
          </a:p>
        </p:txBody>
      </p:sp>
      <p:sp>
        <p:nvSpPr>
          <p:cNvPr id="473" name="Google Shape;473;p53"/>
          <p:cNvSpPr txBox="1"/>
          <p:nvPr/>
        </p:nvSpPr>
        <p:spPr>
          <a:xfrm>
            <a:off x="7051675" y="2832700"/>
            <a:ext cx="677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D85C6"/>
                </a:solidFill>
              </a:rPr>
              <a:t>Box 9</a:t>
            </a:r>
            <a:endParaRPr b="1">
              <a:solidFill>
                <a:srgbClr val="3D85C6"/>
              </a:solidFill>
            </a:endParaRPr>
          </a:p>
        </p:txBody>
      </p:sp>
      <p:sp>
        <p:nvSpPr>
          <p:cNvPr id="474" name="Google Shape;474;p53"/>
          <p:cNvSpPr txBox="1"/>
          <p:nvPr/>
        </p:nvSpPr>
        <p:spPr>
          <a:xfrm>
            <a:off x="2636275" y="3124125"/>
            <a:ext cx="6287400" cy="631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Explain why there are no red eyed offspring in boxes 5 and 8.</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p:txBody>
      </p:sp>
      <p:pic>
        <p:nvPicPr>
          <p:cNvPr id="475" name="Google Shape;475;p53">
            <a:hlinkClick r:id="rId3"/>
          </p:cNvPr>
          <p:cNvPicPr preferRelativeResize="0"/>
          <p:nvPr/>
        </p:nvPicPr>
        <p:blipFill>
          <a:blip r:embed="rId4">
            <a:alphaModFix/>
          </a:blip>
          <a:stretch>
            <a:fillRect/>
          </a:stretch>
        </p:blipFill>
        <p:spPr>
          <a:xfrm>
            <a:off x="152400" y="3314200"/>
            <a:ext cx="1895475" cy="1104900"/>
          </a:xfrm>
          <a:prstGeom prst="rect">
            <a:avLst/>
          </a:prstGeom>
          <a:noFill/>
          <a:ln>
            <a:noFill/>
          </a:ln>
        </p:spPr>
      </p:pic>
      <p:sp>
        <p:nvSpPr>
          <p:cNvPr id="476" name="Google Shape;476;p53">
            <a:hlinkClick r:id="rId5"/>
          </p:cNvPr>
          <p:cNvSpPr txBox="1"/>
          <p:nvPr/>
        </p:nvSpPr>
        <p:spPr>
          <a:xfrm>
            <a:off x="0" y="1607975"/>
            <a:ext cx="2033700" cy="17313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Bubblegum Sans"/>
                <a:ea typeface="Bubblegum Sans"/>
                <a:cs typeface="Bubblegum Sans"/>
                <a:sym typeface="Bubblegum Sans"/>
              </a:rPr>
              <a:t>Click on this yellow box for video solution or image below for youtube</a:t>
            </a:r>
            <a:endParaRPr sz="1800">
              <a:solidFill>
                <a:schemeClr val="dk1"/>
              </a:solidFill>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p:txBody>
      </p:sp>
      <p:sp>
        <p:nvSpPr>
          <p:cNvPr id="477" name="Google Shape;477;p53"/>
          <p:cNvSpPr txBox="1"/>
          <p:nvPr/>
        </p:nvSpPr>
        <p:spPr>
          <a:xfrm>
            <a:off x="4136175" y="3314200"/>
            <a:ext cx="4133100" cy="6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Because red eyes is a </a:t>
            </a:r>
            <a:r>
              <a:rPr lang="en" sz="1800">
                <a:solidFill>
                  <a:srgbClr val="FF0000"/>
                </a:solidFill>
                <a:latin typeface="Bubblegum Sans"/>
                <a:ea typeface="Bubblegum Sans"/>
                <a:cs typeface="Bubblegum Sans"/>
                <a:sym typeface="Bubblegum Sans"/>
              </a:rPr>
              <a:t>recessive</a:t>
            </a:r>
            <a:r>
              <a:rPr lang="en" sz="1800">
                <a:solidFill>
                  <a:srgbClr val="FF0000"/>
                </a:solidFill>
                <a:latin typeface="Bubblegum Sans"/>
                <a:ea typeface="Bubblegum Sans"/>
                <a:cs typeface="Bubblegum Sans"/>
                <a:sym typeface="Bubblegum Sans"/>
              </a:rPr>
              <a:t> allele and you need to copies to display that phenotype.</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rPr lang="en" sz="1800">
                <a:solidFill>
                  <a:srgbClr val="FF0000"/>
                </a:solidFill>
                <a:latin typeface="Bubblegum Sans"/>
                <a:ea typeface="Bubblegum Sans"/>
                <a:cs typeface="Bubblegum Sans"/>
                <a:sym typeface="Bubblegum Sans"/>
              </a:rPr>
              <a:t>Shown/solved in the video</a:t>
            </a:r>
            <a:endParaRPr sz="1800">
              <a:solidFill>
                <a:srgbClr val="FF0000"/>
              </a:solidFill>
              <a:latin typeface="Bubblegum Sans"/>
              <a:ea typeface="Bubblegum Sans"/>
              <a:cs typeface="Bubblegum Sans"/>
              <a:sym typeface="Bubblegum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Google Shape;482;p54"/>
          <p:cNvSpPr txBox="1"/>
          <p:nvPr/>
        </p:nvSpPr>
        <p:spPr>
          <a:xfrm>
            <a:off x="0" y="55825"/>
            <a:ext cx="1931400" cy="6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B = Dark Brown Fur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b</a:t>
            </a:r>
            <a:r>
              <a:rPr lang="en" sz="1800">
                <a:latin typeface="Bubblegum Sans"/>
                <a:ea typeface="Bubblegum Sans"/>
                <a:cs typeface="Bubblegum Sans"/>
                <a:sym typeface="Bubblegum Sans"/>
              </a:rPr>
              <a:t> = Spotted Fur</a:t>
            </a:r>
            <a:endParaRPr sz="1800">
              <a:latin typeface="Bubblegum Sans"/>
              <a:ea typeface="Bubblegum Sans"/>
              <a:cs typeface="Bubblegum Sans"/>
              <a:sym typeface="Bubblegum Sans"/>
            </a:endParaRPr>
          </a:p>
        </p:txBody>
      </p:sp>
      <p:sp>
        <p:nvSpPr>
          <p:cNvPr id="483" name="Google Shape;483;p54"/>
          <p:cNvSpPr txBox="1"/>
          <p:nvPr/>
        </p:nvSpPr>
        <p:spPr>
          <a:xfrm>
            <a:off x="1975275" y="0"/>
            <a:ext cx="1931400" cy="6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E = Floppy Ears</a:t>
            </a:r>
            <a:r>
              <a:rPr lang="en" sz="1800">
                <a:latin typeface="Bubblegum Sans"/>
                <a:ea typeface="Bubblegum Sans"/>
                <a:cs typeface="Bubblegum Sans"/>
                <a:sym typeface="Bubblegum Sans"/>
              </a:rPr>
              <a:t>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e</a:t>
            </a:r>
            <a:r>
              <a:rPr lang="en" sz="1800">
                <a:latin typeface="Bubblegum Sans"/>
                <a:ea typeface="Bubblegum Sans"/>
                <a:cs typeface="Bubblegum Sans"/>
                <a:sym typeface="Bubblegum Sans"/>
              </a:rPr>
              <a:t> = Pointed Ears</a:t>
            </a:r>
            <a:endParaRPr sz="1800">
              <a:latin typeface="Bubblegum Sans"/>
              <a:ea typeface="Bubblegum Sans"/>
              <a:cs typeface="Bubblegum Sans"/>
              <a:sym typeface="Bubblegum Sans"/>
            </a:endParaRPr>
          </a:p>
        </p:txBody>
      </p:sp>
      <p:sp>
        <p:nvSpPr>
          <p:cNvPr id="484" name="Google Shape;484;p54"/>
          <p:cNvSpPr txBox="1"/>
          <p:nvPr/>
        </p:nvSpPr>
        <p:spPr>
          <a:xfrm>
            <a:off x="3675300" y="0"/>
            <a:ext cx="5468700" cy="66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Bubblegum Sans"/>
                <a:ea typeface="Bubblegum Sans"/>
                <a:cs typeface="Bubblegum Sans"/>
                <a:sym typeface="Bubblegum Sans"/>
              </a:rPr>
              <a:t>Heterozygous Dark Brown dog with floppy ears, is crossed with a heterozygous Dark Brown dog with floppy ears. What are the expected phenotypic ratios of the offspring?</a:t>
            </a:r>
            <a:endParaRPr sz="1800">
              <a:solidFill>
                <a:schemeClr val="dk1"/>
              </a:solidFill>
              <a:latin typeface="Bubblegum Sans"/>
              <a:ea typeface="Bubblegum Sans"/>
              <a:cs typeface="Bubblegum Sans"/>
              <a:sym typeface="Bubblegum Sans"/>
            </a:endParaRPr>
          </a:p>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Google Shape;489;p55"/>
          <p:cNvSpPr txBox="1"/>
          <p:nvPr/>
        </p:nvSpPr>
        <p:spPr>
          <a:xfrm>
            <a:off x="0" y="55825"/>
            <a:ext cx="1931400" cy="6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B = Dark Brown Fur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b = Spotted Fur</a:t>
            </a:r>
            <a:endParaRPr sz="1800">
              <a:latin typeface="Bubblegum Sans"/>
              <a:ea typeface="Bubblegum Sans"/>
              <a:cs typeface="Bubblegum Sans"/>
              <a:sym typeface="Bubblegum Sans"/>
            </a:endParaRPr>
          </a:p>
        </p:txBody>
      </p:sp>
      <p:sp>
        <p:nvSpPr>
          <p:cNvPr id="490" name="Google Shape;490;p55"/>
          <p:cNvSpPr txBox="1"/>
          <p:nvPr/>
        </p:nvSpPr>
        <p:spPr>
          <a:xfrm>
            <a:off x="1975275" y="0"/>
            <a:ext cx="1931400" cy="6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E = Floppy Ears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e = Pointed Ears</a:t>
            </a:r>
            <a:endParaRPr sz="1800">
              <a:latin typeface="Bubblegum Sans"/>
              <a:ea typeface="Bubblegum Sans"/>
              <a:cs typeface="Bubblegum Sans"/>
              <a:sym typeface="Bubblegum Sans"/>
            </a:endParaRPr>
          </a:p>
        </p:txBody>
      </p:sp>
      <p:sp>
        <p:nvSpPr>
          <p:cNvPr id="491" name="Google Shape;491;p55"/>
          <p:cNvSpPr txBox="1"/>
          <p:nvPr/>
        </p:nvSpPr>
        <p:spPr>
          <a:xfrm>
            <a:off x="3675300" y="0"/>
            <a:ext cx="5468700" cy="66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Bubblegum Sans"/>
                <a:ea typeface="Bubblegum Sans"/>
                <a:cs typeface="Bubblegum Sans"/>
                <a:sym typeface="Bubblegum Sans"/>
              </a:rPr>
              <a:t>Heterozygous Dark Brown dog with floppy ears, is crossed with a heterozygous Dark Brown dog with floppy ears. What are the expected phenotypic ratios of the offspring?</a:t>
            </a:r>
            <a:endParaRPr sz="1800">
              <a:solidFill>
                <a:schemeClr val="dk1"/>
              </a:solidFill>
              <a:latin typeface="Bubblegum Sans"/>
              <a:ea typeface="Bubblegum Sans"/>
              <a:cs typeface="Bubblegum Sans"/>
              <a:sym typeface="Bubblegum Sans"/>
            </a:endParaRPr>
          </a:p>
          <a:p>
            <a:pPr indent="0" lvl="0" marL="0" rtl="0" algn="l">
              <a:spcBef>
                <a:spcPts val="0"/>
              </a:spcBef>
              <a:spcAft>
                <a:spcPts val="0"/>
              </a:spcAft>
              <a:buNone/>
            </a:pPr>
            <a:r>
              <a:t/>
            </a:r>
            <a:endParaRPr/>
          </a:p>
        </p:txBody>
      </p:sp>
      <p:sp>
        <p:nvSpPr>
          <p:cNvPr id="492" name="Google Shape;492;p55"/>
          <p:cNvSpPr txBox="1"/>
          <p:nvPr/>
        </p:nvSpPr>
        <p:spPr>
          <a:xfrm>
            <a:off x="5046175" y="990650"/>
            <a:ext cx="1650900" cy="55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FF0000"/>
                </a:solidFill>
                <a:latin typeface="Bubblegum Sans"/>
                <a:ea typeface="Bubblegum Sans"/>
                <a:cs typeface="Bubblegum Sans"/>
                <a:sym typeface="Bubblegum Sans"/>
              </a:rPr>
              <a:t>BbEe x BbEe</a:t>
            </a:r>
            <a:endParaRPr sz="2400">
              <a:solidFill>
                <a:srgbClr val="FF0000"/>
              </a:solidFill>
              <a:latin typeface="Bubblegum Sans"/>
              <a:ea typeface="Bubblegum Sans"/>
              <a:cs typeface="Bubblegum Sans"/>
              <a:sym typeface="Bubblegum Sans"/>
            </a:endParaRPr>
          </a:p>
        </p:txBody>
      </p:sp>
      <p:pic>
        <p:nvPicPr>
          <p:cNvPr id="493" name="Google Shape;493;p55"/>
          <p:cNvPicPr preferRelativeResize="0"/>
          <p:nvPr/>
        </p:nvPicPr>
        <p:blipFill>
          <a:blip r:embed="rId3">
            <a:alphaModFix/>
          </a:blip>
          <a:stretch>
            <a:fillRect/>
          </a:stretch>
        </p:blipFill>
        <p:spPr>
          <a:xfrm>
            <a:off x="3853250" y="2016175"/>
            <a:ext cx="5290749" cy="3127325"/>
          </a:xfrm>
          <a:prstGeom prst="rect">
            <a:avLst/>
          </a:prstGeom>
          <a:noFill/>
          <a:ln>
            <a:noFill/>
          </a:ln>
        </p:spPr>
      </p:pic>
      <p:pic>
        <p:nvPicPr>
          <p:cNvPr id="494" name="Google Shape;494;p55"/>
          <p:cNvPicPr preferRelativeResize="0"/>
          <p:nvPr/>
        </p:nvPicPr>
        <p:blipFill>
          <a:blip r:embed="rId4">
            <a:alphaModFix/>
          </a:blip>
          <a:stretch>
            <a:fillRect/>
          </a:stretch>
        </p:blipFill>
        <p:spPr>
          <a:xfrm>
            <a:off x="3853250" y="1872400"/>
            <a:ext cx="5290749" cy="3198723"/>
          </a:xfrm>
          <a:prstGeom prst="rect">
            <a:avLst/>
          </a:prstGeom>
          <a:noFill/>
          <a:ln>
            <a:noFill/>
          </a:ln>
        </p:spPr>
      </p:pic>
      <p:pic>
        <p:nvPicPr>
          <p:cNvPr id="495" name="Google Shape;495;p55"/>
          <p:cNvPicPr preferRelativeResize="0"/>
          <p:nvPr/>
        </p:nvPicPr>
        <p:blipFill>
          <a:blip r:embed="rId5">
            <a:alphaModFix/>
          </a:blip>
          <a:stretch>
            <a:fillRect/>
          </a:stretch>
        </p:blipFill>
        <p:spPr>
          <a:xfrm>
            <a:off x="133675" y="1828800"/>
            <a:ext cx="3316801" cy="3046900"/>
          </a:xfrm>
          <a:prstGeom prst="rect">
            <a:avLst/>
          </a:prstGeom>
          <a:noFill/>
          <a:ln>
            <a:noFill/>
          </a:ln>
        </p:spPr>
      </p:pic>
      <p:sp>
        <p:nvSpPr>
          <p:cNvPr id="496" name="Google Shape;496;p55"/>
          <p:cNvSpPr txBox="1"/>
          <p:nvPr/>
        </p:nvSpPr>
        <p:spPr>
          <a:xfrm>
            <a:off x="1503300" y="1275600"/>
            <a:ext cx="1650900" cy="55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FF0000"/>
                </a:solidFill>
                <a:latin typeface="Bubblegum Sans"/>
                <a:ea typeface="Bubblegum Sans"/>
                <a:cs typeface="Bubblegum Sans"/>
                <a:sym typeface="Bubblegum Sans"/>
              </a:rPr>
              <a:t>9:3:3:1</a:t>
            </a:r>
            <a:endParaRPr sz="2400">
              <a:solidFill>
                <a:srgbClr val="FF0000"/>
              </a:solidFill>
              <a:latin typeface="Bubblegum Sans"/>
              <a:ea typeface="Bubblegum Sans"/>
              <a:cs typeface="Bubblegum Sans"/>
              <a:sym typeface="Bubblegum Sans"/>
            </a:endParaRPr>
          </a:p>
        </p:txBody>
      </p:sp>
      <p:pic>
        <p:nvPicPr>
          <p:cNvPr id="497" name="Google Shape;497;p55">
            <a:hlinkClick r:id="rId6"/>
          </p:cNvPr>
          <p:cNvPicPr preferRelativeResize="0"/>
          <p:nvPr/>
        </p:nvPicPr>
        <p:blipFill>
          <a:blip r:embed="rId7">
            <a:alphaModFix/>
          </a:blip>
          <a:stretch>
            <a:fillRect/>
          </a:stretch>
        </p:blipFill>
        <p:spPr>
          <a:xfrm>
            <a:off x="2580828" y="1365341"/>
            <a:ext cx="1931400" cy="1149409"/>
          </a:xfrm>
          <a:prstGeom prst="rect">
            <a:avLst/>
          </a:prstGeom>
          <a:noFill/>
          <a:ln>
            <a:noFill/>
          </a:ln>
        </p:spPr>
      </p:pic>
      <p:sp>
        <p:nvSpPr>
          <p:cNvPr id="498" name="Google Shape;498;p55">
            <a:hlinkClick r:id="rId8"/>
          </p:cNvPr>
          <p:cNvSpPr txBox="1"/>
          <p:nvPr/>
        </p:nvSpPr>
        <p:spPr>
          <a:xfrm>
            <a:off x="2734600" y="55825"/>
            <a:ext cx="2033700" cy="13020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Bubblegum Sans"/>
                <a:ea typeface="Bubblegum Sans"/>
                <a:cs typeface="Bubblegum Sans"/>
                <a:sym typeface="Bubblegum Sans"/>
              </a:rPr>
              <a:t>Click on this yellow box for video solution or image below for youtube</a:t>
            </a:r>
            <a:endParaRPr sz="1800">
              <a:solidFill>
                <a:schemeClr val="dk1"/>
              </a:solidFill>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1000"/>
                                        <p:tgtEl>
                                          <p:spTgt spid="4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sp>
        <p:nvSpPr>
          <p:cNvPr id="503" name="Google Shape;503;p56"/>
          <p:cNvSpPr txBox="1"/>
          <p:nvPr/>
        </p:nvSpPr>
        <p:spPr>
          <a:xfrm>
            <a:off x="2622000" y="53300"/>
            <a:ext cx="6446100" cy="6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In </a:t>
            </a:r>
            <a:r>
              <a:rPr i="1" lang="en" sz="1800">
                <a:latin typeface="Bubblegum Sans"/>
                <a:ea typeface="Bubblegum Sans"/>
                <a:cs typeface="Bubblegum Sans"/>
                <a:sym typeface="Bubblegum Sans"/>
              </a:rPr>
              <a:t>D</a:t>
            </a:r>
            <a:r>
              <a:rPr i="1" lang="en" sz="1800">
                <a:latin typeface="Bubblegum Sans"/>
                <a:ea typeface="Bubblegum Sans"/>
                <a:cs typeface="Bubblegum Sans"/>
                <a:sym typeface="Bubblegum Sans"/>
              </a:rPr>
              <a:t>rosophila</a:t>
            </a:r>
            <a:r>
              <a:rPr i="1" lang="en" sz="1800">
                <a:latin typeface="Bubblegum Sans"/>
                <a:ea typeface="Bubblegum Sans"/>
                <a:cs typeface="Bubblegum Sans"/>
                <a:sym typeface="Bubblegum Sans"/>
              </a:rPr>
              <a:t> melanogaster</a:t>
            </a:r>
            <a:r>
              <a:rPr lang="en" sz="1800">
                <a:latin typeface="Bubblegum Sans"/>
                <a:ea typeface="Bubblegum Sans"/>
                <a:cs typeface="Bubblegum Sans"/>
                <a:sym typeface="Bubblegum Sans"/>
              </a:rPr>
              <a:t> the allele for wild type brown body color  (B) is dominant to the recessive allele for Ebony body color (b).  The allele for wild-type wing shape (G) is dominant to the recessive allele for curly wing phenotype (g). A female fly heterozygous for both traits is crossed with a male fly with ebony body color and curled wings. What phenotypes are possible in their offspring? Complete the cross described above. </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p:txBody>
      </p:sp>
      <p:pic>
        <p:nvPicPr>
          <p:cNvPr id="504" name="Google Shape;504;p56"/>
          <p:cNvPicPr preferRelativeResize="0"/>
          <p:nvPr/>
        </p:nvPicPr>
        <p:blipFill>
          <a:blip r:embed="rId3">
            <a:alphaModFix/>
          </a:blip>
          <a:stretch>
            <a:fillRect/>
          </a:stretch>
        </p:blipFill>
        <p:spPr>
          <a:xfrm>
            <a:off x="152400" y="152400"/>
            <a:ext cx="2317201" cy="410536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Google Shape;509;p57"/>
          <p:cNvSpPr txBox="1"/>
          <p:nvPr/>
        </p:nvSpPr>
        <p:spPr>
          <a:xfrm>
            <a:off x="2622000" y="53300"/>
            <a:ext cx="6446100" cy="6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In </a:t>
            </a:r>
            <a:r>
              <a:rPr i="1" lang="en" sz="1800">
                <a:latin typeface="Bubblegum Sans"/>
                <a:ea typeface="Bubblegum Sans"/>
                <a:cs typeface="Bubblegum Sans"/>
                <a:sym typeface="Bubblegum Sans"/>
              </a:rPr>
              <a:t>Drosophila melanogaster</a:t>
            </a:r>
            <a:r>
              <a:rPr lang="en" sz="1800">
                <a:latin typeface="Bubblegum Sans"/>
                <a:ea typeface="Bubblegum Sans"/>
                <a:cs typeface="Bubblegum Sans"/>
                <a:sym typeface="Bubblegum Sans"/>
              </a:rPr>
              <a:t> the allele for wild type brown body color  (B) is dominant to the recessive allele for Ebony body color (b).  The allele for wild-type wing shape (G) is dominant to the recessive allele for curly wing phenotype (g). A female fly heterozygous for both traits is crossed with a male fly with ebony body color and curled wings. What phenotypes are possible in their offspring? Complete the cross described above. </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solidFill>
                  <a:srgbClr val="9900FF"/>
                </a:solidFill>
                <a:latin typeface="Bubblegum Sans"/>
                <a:ea typeface="Bubblegum Sans"/>
                <a:cs typeface="Bubblegum Sans"/>
                <a:sym typeface="Bubblegum Sans"/>
              </a:rPr>
              <a:t>Brown, Wild type wings </a:t>
            </a:r>
            <a:endParaRPr sz="1800">
              <a:solidFill>
                <a:srgbClr val="9900FF"/>
              </a:solidFill>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solidFill>
                  <a:srgbClr val="38761D"/>
                </a:solidFill>
                <a:latin typeface="Bubblegum Sans"/>
                <a:ea typeface="Bubblegum Sans"/>
                <a:cs typeface="Bubblegum Sans"/>
                <a:sym typeface="Bubblegum Sans"/>
              </a:rPr>
              <a:t>Brown, curled wings</a:t>
            </a:r>
            <a:endParaRPr sz="1800">
              <a:solidFill>
                <a:srgbClr val="38761D"/>
              </a:solidFill>
              <a:latin typeface="Bubblegum Sans"/>
              <a:ea typeface="Bubblegum Sans"/>
              <a:cs typeface="Bubblegum Sans"/>
              <a:sym typeface="Bubblegum Sans"/>
            </a:endParaRPr>
          </a:p>
          <a:p>
            <a:pPr indent="0" lvl="0" marL="0" rtl="0" algn="l">
              <a:spcBef>
                <a:spcPts val="0"/>
              </a:spcBef>
              <a:spcAft>
                <a:spcPts val="0"/>
              </a:spcAft>
              <a:buNone/>
            </a:pPr>
            <a:r>
              <a:t/>
            </a:r>
            <a:endParaRPr sz="1800">
              <a:solidFill>
                <a:srgbClr val="38761D"/>
              </a:solidFill>
              <a:latin typeface="Bubblegum Sans"/>
              <a:ea typeface="Bubblegum Sans"/>
              <a:cs typeface="Bubblegum Sans"/>
              <a:sym typeface="Bubblegum Sans"/>
            </a:endParaRPr>
          </a:p>
          <a:p>
            <a:pPr indent="0" lvl="0" marL="0" rtl="0" algn="l">
              <a:spcBef>
                <a:spcPts val="0"/>
              </a:spcBef>
              <a:spcAft>
                <a:spcPts val="0"/>
              </a:spcAft>
              <a:buNone/>
            </a:pPr>
            <a:r>
              <a:rPr lang="en" sz="1800">
                <a:solidFill>
                  <a:srgbClr val="0000FF"/>
                </a:solidFill>
                <a:latin typeface="Bubblegum Sans"/>
                <a:ea typeface="Bubblegum Sans"/>
                <a:cs typeface="Bubblegum Sans"/>
                <a:sym typeface="Bubblegum Sans"/>
              </a:rPr>
              <a:t>Ebony, Wild type</a:t>
            </a:r>
            <a:endParaRPr sz="1800">
              <a:solidFill>
                <a:srgbClr val="0000FF"/>
              </a:solidFill>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solidFill>
                  <a:srgbClr val="FF00FF"/>
                </a:solidFill>
                <a:latin typeface="Bubblegum Sans"/>
                <a:ea typeface="Bubblegum Sans"/>
                <a:cs typeface="Bubblegum Sans"/>
                <a:sym typeface="Bubblegum Sans"/>
              </a:rPr>
              <a:t>Ebony, curled</a:t>
            </a:r>
            <a:endParaRPr sz="1800">
              <a:solidFill>
                <a:srgbClr val="FF00FF"/>
              </a:solidFill>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solidFill>
                  <a:srgbClr val="351C75"/>
                </a:solidFill>
                <a:latin typeface="Bubblegum Sans"/>
                <a:ea typeface="Bubblegum Sans"/>
                <a:cs typeface="Bubblegum Sans"/>
                <a:sym typeface="Bubblegum Sans"/>
              </a:rPr>
              <a:t>1:1:1:1</a:t>
            </a:r>
            <a:endParaRPr sz="1800">
              <a:solidFill>
                <a:srgbClr val="351C75"/>
              </a:solidFill>
              <a:latin typeface="Bubblegum Sans"/>
              <a:ea typeface="Bubblegum Sans"/>
              <a:cs typeface="Bubblegum Sans"/>
              <a:sym typeface="Bubblegum Sans"/>
            </a:endParaRPr>
          </a:p>
          <a:p>
            <a:pPr indent="0" lvl="0" marL="0" rtl="0" algn="l">
              <a:spcBef>
                <a:spcPts val="0"/>
              </a:spcBef>
              <a:spcAft>
                <a:spcPts val="0"/>
              </a:spcAft>
              <a:buNone/>
            </a:pPr>
            <a:r>
              <a:rPr lang="en" sz="1800">
                <a:solidFill>
                  <a:srgbClr val="351C75"/>
                </a:solidFill>
                <a:latin typeface="Bubblegum Sans"/>
                <a:ea typeface="Bubblegum Sans"/>
                <a:cs typeface="Bubblegum Sans"/>
                <a:sym typeface="Bubblegum Sans"/>
              </a:rPr>
              <a:t>All phenotypes are </a:t>
            </a:r>
            <a:endParaRPr sz="1800">
              <a:solidFill>
                <a:srgbClr val="351C75"/>
              </a:solidFill>
              <a:latin typeface="Bubblegum Sans"/>
              <a:ea typeface="Bubblegum Sans"/>
              <a:cs typeface="Bubblegum Sans"/>
              <a:sym typeface="Bubblegum Sans"/>
            </a:endParaRPr>
          </a:p>
          <a:p>
            <a:pPr indent="0" lvl="0" marL="0" rtl="0" algn="l">
              <a:spcBef>
                <a:spcPts val="0"/>
              </a:spcBef>
              <a:spcAft>
                <a:spcPts val="0"/>
              </a:spcAft>
              <a:buNone/>
            </a:pPr>
            <a:r>
              <a:rPr lang="en" sz="1800">
                <a:solidFill>
                  <a:srgbClr val="351C75"/>
                </a:solidFill>
                <a:latin typeface="Bubblegum Sans"/>
                <a:ea typeface="Bubblegum Sans"/>
                <a:cs typeface="Bubblegum Sans"/>
                <a:sym typeface="Bubblegum Sans"/>
              </a:rPr>
              <a:t>25% likely </a:t>
            </a:r>
            <a:endParaRPr sz="1800">
              <a:solidFill>
                <a:srgbClr val="351C75"/>
              </a:solidFill>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p:txBody>
      </p:sp>
      <p:pic>
        <p:nvPicPr>
          <p:cNvPr id="510" name="Google Shape;510;p57"/>
          <p:cNvPicPr preferRelativeResize="0"/>
          <p:nvPr/>
        </p:nvPicPr>
        <p:blipFill>
          <a:blip r:embed="rId3">
            <a:alphaModFix/>
          </a:blip>
          <a:stretch>
            <a:fillRect/>
          </a:stretch>
        </p:blipFill>
        <p:spPr>
          <a:xfrm>
            <a:off x="152400" y="152400"/>
            <a:ext cx="2317201" cy="4105360"/>
          </a:xfrm>
          <a:prstGeom prst="rect">
            <a:avLst/>
          </a:prstGeom>
          <a:noFill/>
          <a:ln>
            <a:noFill/>
          </a:ln>
        </p:spPr>
      </p:pic>
      <p:sp>
        <p:nvSpPr>
          <p:cNvPr id="511" name="Google Shape;511;p57"/>
          <p:cNvSpPr txBox="1"/>
          <p:nvPr/>
        </p:nvSpPr>
        <p:spPr>
          <a:xfrm>
            <a:off x="5068975" y="1828800"/>
            <a:ext cx="1687200" cy="55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FF0000"/>
                </a:solidFill>
                <a:latin typeface="Bubblegum Sans"/>
                <a:ea typeface="Bubblegum Sans"/>
                <a:cs typeface="Bubblegum Sans"/>
                <a:sym typeface="Bubblegum Sans"/>
              </a:rPr>
              <a:t>BbGg</a:t>
            </a:r>
            <a:r>
              <a:rPr lang="en" sz="2400">
                <a:solidFill>
                  <a:srgbClr val="FF0000"/>
                </a:solidFill>
                <a:latin typeface="Bubblegum Sans"/>
                <a:ea typeface="Bubblegum Sans"/>
                <a:cs typeface="Bubblegum Sans"/>
                <a:sym typeface="Bubblegum Sans"/>
              </a:rPr>
              <a:t> x bbgg</a:t>
            </a:r>
            <a:endParaRPr sz="2400">
              <a:solidFill>
                <a:srgbClr val="FF0000"/>
              </a:solidFill>
              <a:latin typeface="Bubblegum Sans"/>
              <a:ea typeface="Bubblegum Sans"/>
              <a:cs typeface="Bubblegum Sans"/>
              <a:sym typeface="Bubblegum Sans"/>
            </a:endParaRPr>
          </a:p>
        </p:txBody>
      </p:sp>
      <p:graphicFrame>
        <p:nvGraphicFramePr>
          <p:cNvPr id="512" name="Google Shape;512;p57"/>
          <p:cNvGraphicFramePr/>
          <p:nvPr/>
        </p:nvGraphicFramePr>
        <p:xfrm>
          <a:off x="4694500" y="2868800"/>
          <a:ext cx="3000000" cy="3000000"/>
        </p:xfrm>
        <a:graphic>
          <a:graphicData uri="http://schemas.openxmlformats.org/drawingml/2006/table">
            <a:tbl>
              <a:tblPr>
                <a:noFill/>
                <a:tableStyleId>{8FB22D47-6387-4F54-B65D-D9FECC915BD0}</a:tableStyleId>
              </a:tblPr>
              <a:tblGrid>
                <a:gridCol w="1112375"/>
                <a:gridCol w="1112375"/>
                <a:gridCol w="1112375"/>
                <a:gridCol w="1112375"/>
              </a:tblGrid>
              <a:tr h="568675">
                <a:tc>
                  <a:txBody>
                    <a:bodyPr>
                      <a:noAutofit/>
                    </a:bodyPr>
                    <a:lstStyle/>
                    <a:p>
                      <a:pPr indent="0" lvl="0" marL="0" rtl="0" algn="l">
                        <a:spcBef>
                          <a:spcPts val="0"/>
                        </a:spcBef>
                        <a:spcAft>
                          <a:spcPts val="0"/>
                        </a:spcAft>
                        <a:buNone/>
                      </a:pPr>
                      <a:r>
                        <a:rPr lang="en" sz="2400">
                          <a:solidFill>
                            <a:srgbClr val="FF0000"/>
                          </a:solidFill>
                          <a:latin typeface="Bubblegum Sans"/>
                          <a:ea typeface="Bubblegum Sans"/>
                          <a:cs typeface="Bubblegum Sans"/>
                          <a:sym typeface="Bubblegum Sans"/>
                        </a:rPr>
                        <a:t>BbGg</a:t>
                      </a:r>
                      <a:endParaRPr sz="2400">
                        <a:solidFill>
                          <a:srgbClr val="FF0000"/>
                        </a:solidFill>
                        <a:latin typeface="Bubblegum Sans"/>
                        <a:ea typeface="Bubblegum Sans"/>
                        <a:cs typeface="Bubblegum Sans"/>
                        <a:sym typeface="Bubblegum Sans"/>
                      </a:endParaRPr>
                    </a:p>
                  </a:txBody>
                  <a:tcPr marT="91425" marB="91425" marR="91425" marL="91425">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2400">
                          <a:solidFill>
                            <a:srgbClr val="FF0000"/>
                          </a:solidFill>
                          <a:latin typeface="Bubblegum Sans"/>
                          <a:ea typeface="Bubblegum Sans"/>
                          <a:cs typeface="Bubblegum Sans"/>
                          <a:sym typeface="Bubblegum Sans"/>
                        </a:rPr>
                        <a:t>Bbgg</a:t>
                      </a:r>
                      <a:endParaRPr sz="2400">
                        <a:solidFill>
                          <a:srgbClr val="FF0000"/>
                        </a:solidFill>
                        <a:latin typeface="Bubblegum Sans"/>
                        <a:ea typeface="Bubblegum Sans"/>
                        <a:cs typeface="Bubblegum Sans"/>
                        <a:sym typeface="Bubblegum Sans"/>
                      </a:endParaRPr>
                    </a:p>
                  </a:txBody>
                  <a:tcPr marT="91425" marB="91425" marR="91425" marL="91425">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2400">
                          <a:solidFill>
                            <a:srgbClr val="FF0000"/>
                          </a:solidFill>
                          <a:latin typeface="Bubblegum Sans"/>
                          <a:ea typeface="Bubblegum Sans"/>
                          <a:cs typeface="Bubblegum Sans"/>
                          <a:sym typeface="Bubblegum Sans"/>
                        </a:rPr>
                        <a:t>bbGg</a:t>
                      </a:r>
                      <a:endParaRPr sz="2400">
                        <a:solidFill>
                          <a:srgbClr val="FF0000"/>
                        </a:solidFill>
                        <a:latin typeface="Bubblegum Sans"/>
                        <a:ea typeface="Bubblegum Sans"/>
                        <a:cs typeface="Bubblegum Sans"/>
                        <a:sym typeface="Bubblegum Sans"/>
                      </a:endParaRPr>
                    </a:p>
                  </a:txBody>
                  <a:tcPr marT="91425" marB="91425" marR="91425" marL="91425">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2400">
                          <a:solidFill>
                            <a:srgbClr val="FF0000"/>
                          </a:solidFill>
                          <a:latin typeface="Bubblegum Sans"/>
                          <a:ea typeface="Bubblegum Sans"/>
                          <a:cs typeface="Bubblegum Sans"/>
                          <a:sym typeface="Bubblegum Sans"/>
                        </a:rPr>
                        <a:t>bbgg</a:t>
                      </a:r>
                      <a:endParaRPr sz="2400">
                        <a:solidFill>
                          <a:srgbClr val="FF0000"/>
                        </a:solidFill>
                        <a:latin typeface="Bubblegum Sans"/>
                        <a:ea typeface="Bubblegum Sans"/>
                        <a:cs typeface="Bubblegum Sans"/>
                        <a:sym typeface="Bubblegum Sans"/>
                      </a:endParaRPr>
                    </a:p>
                  </a:txBody>
                  <a:tcPr marT="91425" marB="91425" marR="91425" marL="91425">
                    <a:lnB cap="flat" cmpd="sng" w="9525">
                      <a:solidFill>
                        <a:srgbClr val="9E9E9E"/>
                      </a:solidFill>
                      <a:prstDash val="solid"/>
                      <a:round/>
                      <a:headEnd len="sm" w="sm" type="none"/>
                      <a:tailEnd len="sm" w="sm" type="none"/>
                    </a:lnB>
                  </a:tcPr>
                </a:tc>
              </a:tr>
              <a:tr h="568675">
                <a:tc>
                  <a:txBody>
                    <a:bodyPr>
                      <a:noAutofit/>
                    </a:bodyPr>
                    <a:lstStyle/>
                    <a:p>
                      <a:pPr indent="0" lvl="0" marL="0" rtl="0" algn="l">
                        <a:spcBef>
                          <a:spcPts val="0"/>
                        </a:spcBef>
                        <a:spcAft>
                          <a:spcPts val="0"/>
                        </a:spcAft>
                        <a:buNone/>
                      </a:pPr>
                      <a:r>
                        <a:rPr lang="en" sz="2400">
                          <a:solidFill>
                            <a:srgbClr val="FF0000"/>
                          </a:solidFill>
                          <a:latin typeface="Bubblegum Sans"/>
                          <a:ea typeface="Bubblegum Sans"/>
                          <a:cs typeface="Bubblegum Sans"/>
                          <a:sym typeface="Bubblegum Sans"/>
                        </a:rPr>
                        <a:t>BbGg</a:t>
                      </a:r>
                      <a:endParaRPr sz="2400">
                        <a:solidFill>
                          <a:srgbClr val="FF0000"/>
                        </a:solidFill>
                        <a:latin typeface="Bubblegum Sans"/>
                        <a:ea typeface="Bubblegum Sans"/>
                        <a:cs typeface="Bubblegum Sans"/>
                        <a:sym typeface="Bubblegum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2400">
                          <a:solidFill>
                            <a:srgbClr val="FF0000"/>
                          </a:solidFill>
                          <a:latin typeface="Bubblegum Sans"/>
                          <a:ea typeface="Bubblegum Sans"/>
                          <a:cs typeface="Bubblegum Sans"/>
                          <a:sym typeface="Bubblegum Sans"/>
                        </a:rPr>
                        <a:t>Bbgg</a:t>
                      </a:r>
                      <a:endParaRPr sz="2400">
                        <a:solidFill>
                          <a:srgbClr val="FF0000"/>
                        </a:solidFill>
                        <a:latin typeface="Bubblegum Sans"/>
                        <a:ea typeface="Bubblegum Sans"/>
                        <a:cs typeface="Bubblegum Sans"/>
                        <a:sym typeface="Bubblegum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2400">
                          <a:solidFill>
                            <a:srgbClr val="FF0000"/>
                          </a:solidFill>
                          <a:latin typeface="Bubblegum Sans"/>
                          <a:ea typeface="Bubblegum Sans"/>
                          <a:cs typeface="Bubblegum Sans"/>
                          <a:sym typeface="Bubblegum Sans"/>
                        </a:rPr>
                        <a:t>bbGg</a:t>
                      </a:r>
                      <a:endParaRPr sz="2400">
                        <a:solidFill>
                          <a:srgbClr val="FF0000"/>
                        </a:solidFill>
                        <a:latin typeface="Bubblegum Sans"/>
                        <a:ea typeface="Bubblegum Sans"/>
                        <a:cs typeface="Bubblegum Sans"/>
                        <a:sym typeface="Bubblegum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2400">
                          <a:solidFill>
                            <a:srgbClr val="FF0000"/>
                          </a:solidFill>
                          <a:latin typeface="Bubblegum Sans"/>
                          <a:ea typeface="Bubblegum Sans"/>
                          <a:cs typeface="Bubblegum Sans"/>
                          <a:sym typeface="Bubblegum Sans"/>
                        </a:rPr>
                        <a:t>bbgg</a:t>
                      </a:r>
                      <a:endParaRPr sz="2400">
                        <a:solidFill>
                          <a:srgbClr val="FF0000"/>
                        </a:solidFill>
                        <a:latin typeface="Bubblegum Sans"/>
                        <a:ea typeface="Bubblegum Sans"/>
                        <a:cs typeface="Bubblegum Sans"/>
                        <a:sym typeface="Bubblegum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68675">
                <a:tc>
                  <a:txBody>
                    <a:bodyPr>
                      <a:noAutofit/>
                    </a:bodyPr>
                    <a:lstStyle/>
                    <a:p>
                      <a:pPr indent="0" lvl="0" marL="0" rtl="0" algn="l">
                        <a:spcBef>
                          <a:spcPts val="0"/>
                        </a:spcBef>
                        <a:spcAft>
                          <a:spcPts val="0"/>
                        </a:spcAft>
                        <a:buNone/>
                      </a:pPr>
                      <a:r>
                        <a:rPr lang="en" sz="2400">
                          <a:solidFill>
                            <a:srgbClr val="FF0000"/>
                          </a:solidFill>
                          <a:latin typeface="Bubblegum Sans"/>
                          <a:ea typeface="Bubblegum Sans"/>
                          <a:cs typeface="Bubblegum Sans"/>
                          <a:sym typeface="Bubblegum Sans"/>
                        </a:rPr>
                        <a:t>BbGg</a:t>
                      </a:r>
                      <a:endParaRPr sz="2400">
                        <a:solidFill>
                          <a:srgbClr val="FF0000"/>
                        </a:solidFill>
                        <a:latin typeface="Bubblegum Sans"/>
                        <a:ea typeface="Bubblegum Sans"/>
                        <a:cs typeface="Bubblegum Sans"/>
                        <a:sym typeface="Bubblegum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2400">
                          <a:solidFill>
                            <a:srgbClr val="FF0000"/>
                          </a:solidFill>
                          <a:latin typeface="Bubblegum Sans"/>
                          <a:ea typeface="Bubblegum Sans"/>
                          <a:cs typeface="Bubblegum Sans"/>
                          <a:sym typeface="Bubblegum Sans"/>
                        </a:rPr>
                        <a:t>Bbgg</a:t>
                      </a:r>
                      <a:endParaRPr sz="2400">
                        <a:solidFill>
                          <a:srgbClr val="FF0000"/>
                        </a:solidFill>
                        <a:latin typeface="Bubblegum Sans"/>
                        <a:ea typeface="Bubblegum Sans"/>
                        <a:cs typeface="Bubblegum Sans"/>
                        <a:sym typeface="Bubblegum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2400">
                          <a:solidFill>
                            <a:srgbClr val="FF0000"/>
                          </a:solidFill>
                          <a:latin typeface="Bubblegum Sans"/>
                          <a:ea typeface="Bubblegum Sans"/>
                          <a:cs typeface="Bubblegum Sans"/>
                          <a:sym typeface="Bubblegum Sans"/>
                        </a:rPr>
                        <a:t>bbGg</a:t>
                      </a:r>
                      <a:endParaRPr sz="2400">
                        <a:solidFill>
                          <a:srgbClr val="FF0000"/>
                        </a:solidFill>
                        <a:latin typeface="Bubblegum Sans"/>
                        <a:ea typeface="Bubblegum Sans"/>
                        <a:cs typeface="Bubblegum Sans"/>
                        <a:sym typeface="Bubblegum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2400">
                          <a:solidFill>
                            <a:srgbClr val="FF0000"/>
                          </a:solidFill>
                          <a:latin typeface="Bubblegum Sans"/>
                          <a:ea typeface="Bubblegum Sans"/>
                          <a:cs typeface="Bubblegum Sans"/>
                          <a:sym typeface="Bubblegum Sans"/>
                        </a:rPr>
                        <a:t>bbgg</a:t>
                      </a:r>
                      <a:endParaRPr sz="2400">
                        <a:solidFill>
                          <a:srgbClr val="FF0000"/>
                        </a:solidFill>
                        <a:latin typeface="Bubblegum Sans"/>
                        <a:ea typeface="Bubblegum Sans"/>
                        <a:cs typeface="Bubblegum Sans"/>
                        <a:sym typeface="Bubblegum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68675">
                <a:tc>
                  <a:txBody>
                    <a:bodyPr>
                      <a:noAutofit/>
                    </a:bodyPr>
                    <a:lstStyle/>
                    <a:p>
                      <a:pPr indent="0" lvl="0" marL="0" rtl="0" algn="l">
                        <a:spcBef>
                          <a:spcPts val="0"/>
                        </a:spcBef>
                        <a:spcAft>
                          <a:spcPts val="0"/>
                        </a:spcAft>
                        <a:buNone/>
                      </a:pPr>
                      <a:r>
                        <a:rPr lang="en" sz="2400">
                          <a:solidFill>
                            <a:srgbClr val="FF0000"/>
                          </a:solidFill>
                          <a:latin typeface="Bubblegum Sans"/>
                          <a:ea typeface="Bubblegum Sans"/>
                          <a:cs typeface="Bubblegum Sans"/>
                          <a:sym typeface="Bubblegum Sans"/>
                        </a:rPr>
                        <a:t>BbGg</a:t>
                      </a:r>
                      <a:endParaRPr sz="2400">
                        <a:solidFill>
                          <a:srgbClr val="FF0000"/>
                        </a:solidFill>
                        <a:latin typeface="Bubblegum Sans"/>
                        <a:ea typeface="Bubblegum Sans"/>
                        <a:cs typeface="Bubblegum Sans"/>
                        <a:sym typeface="Bubblegum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2400">
                          <a:solidFill>
                            <a:srgbClr val="FF0000"/>
                          </a:solidFill>
                          <a:latin typeface="Bubblegum Sans"/>
                          <a:ea typeface="Bubblegum Sans"/>
                          <a:cs typeface="Bubblegum Sans"/>
                          <a:sym typeface="Bubblegum Sans"/>
                        </a:rPr>
                        <a:t>Bbgg</a:t>
                      </a:r>
                      <a:endParaRPr sz="2400">
                        <a:solidFill>
                          <a:srgbClr val="FF0000"/>
                        </a:solidFill>
                        <a:latin typeface="Bubblegum Sans"/>
                        <a:ea typeface="Bubblegum Sans"/>
                        <a:cs typeface="Bubblegum Sans"/>
                        <a:sym typeface="Bubblegum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2400">
                          <a:solidFill>
                            <a:srgbClr val="FF0000"/>
                          </a:solidFill>
                          <a:latin typeface="Bubblegum Sans"/>
                          <a:ea typeface="Bubblegum Sans"/>
                          <a:cs typeface="Bubblegum Sans"/>
                          <a:sym typeface="Bubblegum Sans"/>
                        </a:rPr>
                        <a:t>bbGg</a:t>
                      </a:r>
                      <a:endParaRPr sz="2400">
                        <a:solidFill>
                          <a:srgbClr val="FF0000"/>
                        </a:solidFill>
                        <a:latin typeface="Bubblegum Sans"/>
                        <a:ea typeface="Bubblegum Sans"/>
                        <a:cs typeface="Bubblegum Sans"/>
                        <a:sym typeface="Bubblegum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2400">
                          <a:solidFill>
                            <a:srgbClr val="FF0000"/>
                          </a:solidFill>
                          <a:latin typeface="Bubblegum Sans"/>
                          <a:ea typeface="Bubblegum Sans"/>
                          <a:cs typeface="Bubblegum Sans"/>
                          <a:sym typeface="Bubblegum Sans"/>
                        </a:rPr>
                        <a:t>bbgg</a:t>
                      </a:r>
                      <a:endParaRPr sz="2400">
                        <a:solidFill>
                          <a:srgbClr val="FF0000"/>
                        </a:solidFill>
                        <a:latin typeface="Bubblegum Sans"/>
                        <a:ea typeface="Bubblegum Sans"/>
                        <a:cs typeface="Bubblegum Sans"/>
                        <a:sym typeface="Bubblegum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513" name="Google Shape;513;p57"/>
          <p:cNvSpPr txBox="1"/>
          <p:nvPr/>
        </p:nvSpPr>
        <p:spPr>
          <a:xfrm>
            <a:off x="4694500" y="2321100"/>
            <a:ext cx="4449600" cy="50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0000"/>
                </a:solidFill>
                <a:latin typeface="Bubblegum Sans"/>
                <a:ea typeface="Bubblegum Sans"/>
                <a:cs typeface="Bubblegum Sans"/>
                <a:sym typeface="Bubblegum Sans"/>
              </a:rPr>
              <a:t>    BG          Bg               bG              bg</a:t>
            </a:r>
            <a:endParaRPr sz="2400">
              <a:solidFill>
                <a:srgbClr val="FF0000"/>
              </a:solidFill>
              <a:latin typeface="Bubblegum Sans"/>
              <a:ea typeface="Bubblegum Sans"/>
              <a:cs typeface="Bubblegum Sans"/>
              <a:sym typeface="Bubblegum Sans"/>
            </a:endParaRPr>
          </a:p>
        </p:txBody>
      </p:sp>
      <p:sp>
        <p:nvSpPr>
          <p:cNvPr id="514" name="Google Shape;514;p57"/>
          <p:cNvSpPr txBox="1"/>
          <p:nvPr/>
        </p:nvSpPr>
        <p:spPr>
          <a:xfrm>
            <a:off x="4151875" y="2822400"/>
            <a:ext cx="542700" cy="23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0000"/>
                </a:solidFill>
                <a:latin typeface="Bubblegum Sans"/>
                <a:ea typeface="Bubblegum Sans"/>
                <a:cs typeface="Bubblegum Sans"/>
                <a:sym typeface="Bubblegum Sans"/>
              </a:rPr>
              <a:t>b</a:t>
            </a:r>
            <a:r>
              <a:rPr lang="en" sz="2000">
                <a:solidFill>
                  <a:srgbClr val="FF0000"/>
                </a:solidFill>
                <a:latin typeface="Bubblegum Sans"/>
                <a:ea typeface="Bubblegum Sans"/>
                <a:cs typeface="Bubblegum Sans"/>
                <a:sym typeface="Bubblegum Sans"/>
              </a:rPr>
              <a:t>g</a:t>
            </a:r>
            <a:endParaRPr sz="20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rPr lang="en" sz="2000">
                <a:solidFill>
                  <a:srgbClr val="FF0000"/>
                </a:solidFill>
                <a:latin typeface="Bubblegum Sans"/>
                <a:ea typeface="Bubblegum Sans"/>
                <a:cs typeface="Bubblegum Sans"/>
                <a:sym typeface="Bubblegum Sans"/>
              </a:rPr>
              <a:t> </a:t>
            </a:r>
            <a:endParaRPr sz="20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rPr lang="en" sz="2000">
                <a:solidFill>
                  <a:srgbClr val="FF0000"/>
                </a:solidFill>
                <a:latin typeface="Bubblegum Sans"/>
                <a:ea typeface="Bubblegum Sans"/>
                <a:cs typeface="Bubblegum Sans"/>
                <a:sym typeface="Bubblegum Sans"/>
              </a:rPr>
              <a:t>b</a:t>
            </a:r>
            <a:r>
              <a:rPr lang="en" sz="2000">
                <a:solidFill>
                  <a:srgbClr val="FF0000"/>
                </a:solidFill>
                <a:latin typeface="Bubblegum Sans"/>
                <a:ea typeface="Bubblegum Sans"/>
                <a:cs typeface="Bubblegum Sans"/>
                <a:sym typeface="Bubblegum Sans"/>
              </a:rPr>
              <a:t>g</a:t>
            </a:r>
            <a:endParaRPr sz="20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t/>
            </a:r>
            <a:endParaRPr sz="20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rPr lang="en" sz="2000">
                <a:solidFill>
                  <a:srgbClr val="FF0000"/>
                </a:solidFill>
                <a:latin typeface="Bubblegum Sans"/>
                <a:ea typeface="Bubblegum Sans"/>
                <a:cs typeface="Bubblegum Sans"/>
                <a:sym typeface="Bubblegum Sans"/>
              </a:rPr>
              <a:t>b</a:t>
            </a:r>
            <a:r>
              <a:rPr lang="en" sz="2000">
                <a:solidFill>
                  <a:srgbClr val="FF0000"/>
                </a:solidFill>
                <a:latin typeface="Bubblegum Sans"/>
                <a:ea typeface="Bubblegum Sans"/>
                <a:cs typeface="Bubblegum Sans"/>
                <a:sym typeface="Bubblegum Sans"/>
              </a:rPr>
              <a:t>g</a:t>
            </a:r>
            <a:endParaRPr sz="20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t/>
            </a:r>
            <a:endParaRPr sz="20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rPr lang="en" sz="2000">
                <a:solidFill>
                  <a:srgbClr val="FF0000"/>
                </a:solidFill>
                <a:latin typeface="Bubblegum Sans"/>
                <a:ea typeface="Bubblegum Sans"/>
                <a:cs typeface="Bubblegum Sans"/>
                <a:sym typeface="Bubblegum Sans"/>
              </a:rPr>
              <a:t>bg</a:t>
            </a:r>
            <a:endParaRPr sz="20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t/>
            </a:r>
            <a:endParaRPr sz="2000">
              <a:solidFill>
                <a:srgbClr val="FF0000"/>
              </a:solidFill>
              <a:latin typeface="Bubblegum Sans"/>
              <a:ea typeface="Bubblegum Sans"/>
              <a:cs typeface="Bubblegum Sans"/>
              <a:sym typeface="Bubblegum Sans"/>
            </a:endParaRPr>
          </a:p>
        </p:txBody>
      </p:sp>
      <p:sp>
        <p:nvSpPr>
          <p:cNvPr id="515" name="Google Shape;515;p57"/>
          <p:cNvSpPr txBox="1"/>
          <p:nvPr/>
        </p:nvSpPr>
        <p:spPr>
          <a:xfrm>
            <a:off x="2947075" y="3049025"/>
            <a:ext cx="5338200" cy="6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57"/>
          <p:cNvSpPr/>
          <p:nvPr/>
        </p:nvSpPr>
        <p:spPr>
          <a:xfrm>
            <a:off x="4763525" y="2835875"/>
            <a:ext cx="741300" cy="2274600"/>
          </a:xfrm>
          <a:prstGeom prst="roundRect">
            <a:avLst>
              <a:gd fmla="val 16667" name="adj"/>
            </a:avLst>
          </a:prstGeom>
          <a:noFill/>
          <a:ln cap="flat" cmpd="sng" w="3810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7"/>
          <p:cNvSpPr/>
          <p:nvPr/>
        </p:nvSpPr>
        <p:spPr>
          <a:xfrm>
            <a:off x="5861213" y="2835875"/>
            <a:ext cx="741300" cy="2274600"/>
          </a:xfrm>
          <a:prstGeom prst="roundRect">
            <a:avLst>
              <a:gd fmla="val 16667" name="adj"/>
            </a:avLst>
          </a:prstGeom>
          <a:no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7"/>
          <p:cNvSpPr/>
          <p:nvPr/>
        </p:nvSpPr>
        <p:spPr>
          <a:xfrm>
            <a:off x="6958900" y="2845650"/>
            <a:ext cx="741300" cy="2274600"/>
          </a:xfrm>
          <a:prstGeom prst="roundRect">
            <a:avLst>
              <a:gd fmla="val 16667" name="adj"/>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7"/>
          <p:cNvSpPr/>
          <p:nvPr/>
        </p:nvSpPr>
        <p:spPr>
          <a:xfrm>
            <a:off x="8031625" y="2868850"/>
            <a:ext cx="741300" cy="2274600"/>
          </a:xfrm>
          <a:prstGeom prst="roundRect">
            <a:avLst>
              <a:gd fmla="val 16667" name="adj"/>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0" name="Google Shape;520;p57">
            <a:hlinkClick r:id="rId4"/>
          </p:cNvPr>
          <p:cNvPicPr preferRelativeResize="0"/>
          <p:nvPr/>
        </p:nvPicPr>
        <p:blipFill>
          <a:blip r:embed="rId5">
            <a:alphaModFix/>
          </a:blip>
          <a:stretch>
            <a:fillRect/>
          </a:stretch>
        </p:blipFill>
        <p:spPr>
          <a:xfrm>
            <a:off x="735501" y="3904400"/>
            <a:ext cx="1501228" cy="855700"/>
          </a:xfrm>
          <a:prstGeom prst="rect">
            <a:avLst/>
          </a:prstGeom>
          <a:noFill/>
          <a:ln>
            <a:noFill/>
          </a:ln>
        </p:spPr>
      </p:pic>
      <p:sp>
        <p:nvSpPr>
          <p:cNvPr id="521" name="Google Shape;521;p57">
            <a:hlinkClick r:id="rId6"/>
          </p:cNvPr>
          <p:cNvSpPr txBox="1"/>
          <p:nvPr/>
        </p:nvSpPr>
        <p:spPr>
          <a:xfrm>
            <a:off x="469275" y="2486850"/>
            <a:ext cx="2033700" cy="13695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Bubblegum Sans"/>
                <a:ea typeface="Bubblegum Sans"/>
                <a:cs typeface="Bubblegum Sans"/>
                <a:sym typeface="Bubblegum Sans"/>
              </a:rPr>
              <a:t>Click on this yellow box for video solution or image below for youtube</a:t>
            </a:r>
            <a:endParaRPr sz="1800">
              <a:solidFill>
                <a:schemeClr val="dk1"/>
              </a:solidFill>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5" name="Shape 525"/>
        <p:cNvGrpSpPr/>
        <p:nvPr/>
      </p:nvGrpSpPr>
      <p:grpSpPr>
        <a:xfrm>
          <a:off x="0" y="0"/>
          <a:ext cx="0" cy="0"/>
          <a:chOff x="0" y="0"/>
          <a:chExt cx="0" cy="0"/>
        </a:xfrm>
      </p:grpSpPr>
      <p:sp>
        <p:nvSpPr>
          <p:cNvPr id="526" name="Google Shape;526;p58"/>
          <p:cNvSpPr txBox="1"/>
          <p:nvPr/>
        </p:nvSpPr>
        <p:spPr>
          <a:xfrm>
            <a:off x="25" y="0"/>
            <a:ext cx="9144000" cy="175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Bubblegum Sans"/>
                <a:ea typeface="Bubblegum Sans"/>
                <a:cs typeface="Bubblegum Sans"/>
                <a:sym typeface="Bubblegum Sans"/>
              </a:rPr>
              <a:t>Mrs. Neimeyer is heterozygous for the factor 5 gene which is inherited as autosomal dominant and results in the development of blood clots. Mr. Neimeyer is not affected with this blood clotting disorder. Unfortunately, the are both hybrids for late onset alzheimer’s. What is the probability of them producing a child that is not at risk for developing blood clots, but will develop late onset alzheimer’s? (For this example, </a:t>
            </a:r>
            <a:r>
              <a:rPr lang="en" sz="1800">
                <a:solidFill>
                  <a:schemeClr val="dk1"/>
                </a:solidFill>
                <a:latin typeface="Bubblegum Sans"/>
                <a:ea typeface="Bubblegum Sans"/>
                <a:cs typeface="Bubblegum Sans"/>
                <a:sym typeface="Bubblegum Sans"/>
              </a:rPr>
              <a:t>let's</a:t>
            </a:r>
            <a:r>
              <a:rPr lang="en" sz="1800">
                <a:solidFill>
                  <a:schemeClr val="dk1"/>
                </a:solidFill>
                <a:latin typeface="Bubblegum Sans"/>
                <a:ea typeface="Bubblegum Sans"/>
                <a:cs typeface="Bubblegum Sans"/>
                <a:sym typeface="Bubblegum Sans"/>
              </a:rPr>
              <a:t> assume that alzheimer’s is autosomal recessive).</a:t>
            </a:r>
            <a:endParaRPr sz="1800">
              <a:solidFill>
                <a:schemeClr val="dk1"/>
              </a:solidFill>
              <a:latin typeface="Bubblegum Sans"/>
              <a:ea typeface="Bubblegum Sans"/>
              <a:cs typeface="Bubblegum Sans"/>
              <a:sym typeface="Bubblegum Sans"/>
            </a:endParaRPr>
          </a:p>
          <a:p>
            <a:pPr indent="0" lvl="0" marL="0" rtl="0" algn="l">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59"/>
          <p:cNvSpPr txBox="1"/>
          <p:nvPr/>
        </p:nvSpPr>
        <p:spPr>
          <a:xfrm>
            <a:off x="25" y="0"/>
            <a:ext cx="9144000" cy="175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Bubblegum Sans"/>
                <a:ea typeface="Bubblegum Sans"/>
                <a:cs typeface="Bubblegum Sans"/>
                <a:sym typeface="Bubblegum Sans"/>
              </a:rPr>
              <a:t>Mrs. Neimeyer is heterozygous for the factor 5 gene which is inherited as autosomal dominant and results in the development of blood clots. Mr. Neimeyer is not affected with this blood clotting disorder. Unfortunately, the are both hybrids for late onset alzheimer’s. What is the probability of them producing a child that is not at risk for developing blood clots, but will develop late onset alzheimer’s? (For this example, let's assume that alzheimer’s is autosomal recessive).</a:t>
            </a:r>
            <a:endParaRPr sz="1800">
              <a:solidFill>
                <a:schemeClr val="dk1"/>
              </a:solidFill>
              <a:latin typeface="Bubblegum Sans"/>
              <a:ea typeface="Bubblegum Sans"/>
              <a:cs typeface="Bubblegum Sans"/>
              <a:sym typeface="Bubblegum Sans"/>
            </a:endParaRPr>
          </a:p>
          <a:p>
            <a:pPr indent="0" lvl="0" marL="0" rtl="0" algn="l">
              <a:spcBef>
                <a:spcPts val="0"/>
              </a:spcBef>
              <a:spcAft>
                <a:spcPts val="0"/>
              </a:spcAft>
              <a:buNone/>
            </a:pPr>
            <a:r>
              <a:t/>
            </a:r>
            <a:endParaRPr/>
          </a:p>
        </p:txBody>
      </p:sp>
      <p:pic>
        <p:nvPicPr>
          <p:cNvPr id="532" name="Google Shape;532;p59">
            <a:hlinkClick r:id="rId3"/>
          </p:cNvPr>
          <p:cNvPicPr preferRelativeResize="0"/>
          <p:nvPr/>
        </p:nvPicPr>
        <p:blipFill>
          <a:blip r:embed="rId4">
            <a:alphaModFix/>
          </a:blip>
          <a:stretch>
            <a:fillRect/>
          </a:stretch>
        </p:blipFill>
        <p:spPr>
          <a:xfrm>
            <a:off x="2067525" y="2770475"/>
            <a:ext cx="2870650" cy="1660475"/>
          </a:xfrm>
          <a:prstGeom prst="rect">
            <a:avLst/>
          </a:prstGeom>
          <a:noFill/>
          <a:ln>
            <a:noFill/>
          </a:ln>
        </p:spPr>
      </p:pic>
      <p:sp>
        <p:nvSpPr>
          <p:cNvPr id="533" name="Google Shape;533;p59">
            <a:hlinkClick r:id="rId5"/>
          </p:cNvPr>
          <p:cNvSpPr txBox="1"/>
          <p:nvPr/>
        </p:nvSpPr>
        <p:spPr>
          <a:xfrm>
            <a:off x="2022225" y="1671125"/>
            <a:ext cx="2033700" cy="12207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Bubblegum Sans"/>
                <a:ea typeface="Bubblegum Sans"/>
                <a:cs typeface="Bubblegum Sans"/>
                <a:sym typeface="Bubblegum Sans"/>
              </a:rPr>
              <a:t>Click on this yellow box for video solution or image below for youtube</a:t>
            </a:r>
            <a:endParaRPr sz="1800">
              <a:solidFill>
                <a:schemeClr val="dk1"/>
              </a:solidFill>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p:txBody>
      </p:sp>
      <p:sp>
        <p:nvSpPr>
          <p:cNvPr id="534" name="Google Shape;534;p59"/>
          <p:cNvSpPr txBox="1"/>
          <p:nvPr/>
        </p:nvSpPr>
        <p:spPr>
          <a:xfrm>
            <a:off x="5068975" y="1828800"/>
            <a:ext cx="1687200" cy="55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FF0000"/>
                </a:solidFill>
                <a:latin typeface="Bubblegum Sans"/>
                <a:ea typeface="Bubblegum Sans"/>
                <a:cs typeface="Bubblegum Sans"/>
                <a:sym typeface="Bubblegum Sans"/>
              </a:rPr>
              <a:t>1/8</a:t>
            </a:r>
            <a:endParaRPr sz="2400">
              <a:solidFill>
                <a:srgbClr val="FF0000"/>
              </a:solidFill>
              <a:latin typeface="Bubblegum Sans"/>
              <a:ea typeface="Bubblegum Sans"/>
              <a:cs typeface="Bubblegum Sans"/>
              <a:sym typeface="Bubblegum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8" name="Shape 538"/>
        <p:cNvGrpSpPr/>
        <p:nvPr/>
      </p:nvGrpSpPr>
      <p:grpSpPr>
        <a:xfrm>
          <a:off x="0" y="0"/>
          <a:ext cx="0" cy="0"/>
          <a:chOff x="0" y="0"/>
          <a:chExt cx="0" cy="0"/>
        </a:xfrm>
      </p:grpSpPr>
      <p:sp>
        <p:nvSpPr>
          <p:cNvPr id="539" name="Google Shape;539;p60"/>
          <p:cNvSpPr txBox="1"/>
          <p:nvPr/>
        </p:nvSpPr>
        <p:spPr>
          <a:xfrm>
            <a:off x="74150" y="0"/>
            <a:ext cx="9069900" cy="32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Hereditary hemochromatosis is a genetic condition characterized by absorption of too much dietary iron. This may lead to iron overload, which can cause damage to the joints and certain organs, such as the liver, skin, heart, and pancreas.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Age-related macular degeneration (AMD) is the most common cause of irreversible vision loss among older adults. The disease results in damage to the central part of the retina (the macula), impairing vision needed for reading, driving, or even recognizing faces.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Both of these conditions are inherited as autosomal recessive. </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Truthfully, Mr. and Mrs. Neimeyer are both hybrids for both of these traits.</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What is the probability that their children will be born not affected by either disorder?</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What is the probability that their children will be born affected by both disorders?</a:t>
            </a:r>
            <a:endParaRPr sz="1800">
              <a:latin typeface="Bubblegum Sans"/>
              <a:ea typeface="Bubblegum Sans"/>
              <a:cs typeface="Bubblegum Sans"/>
              <a:sym typeface="Bubblegum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sp>
        <p:nvSpPr>
          <p:cNvPr id="544" name="Google Shape;544;p61"/>
          <p:cNvSpPr txBox="1"/>
          <p:nvPr/>
        </p:nvSpPr>
        <p:spPr>
          <a:xfrm>
            <a:off x="74150" y="0"/>
            <a:ext cx="9069900" cy="32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Hereditary hemochromatosis is a genetic condition characterized by absorption of too much dietary iron. This may lead to iron overload, which can cause damage to the joints and certain organs, such as the liver, skin, heart, and pancreas.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Age-related macular degeneration (AMD) is the most common cause of irreversible vision loss among older adults. The disease results in damage to the central part of the retina (the macula), impairing vision needed for reading, driving, or even recognizing faces.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Both of these conditions are inherited as autosomal recessive. </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Truthfully, Mr. and Mrs. Neimeyer are both hybrids for both of these traits.</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What is the probability that their children will be born not affected by either disorder?</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What is the probability that their children will be born affected by both disorders?</a:t>
            </a:r>
            <a:endParaRPr sz="1800">
              <a:latin typeface="Bubblegum Sans"/>
              <a:ea typeface="Bubblegum Sans"/>
              <a:cs typeface="Bubblegum Sans"/>
              <a:sym typeface="Bubblegum Sans"/>
            </a:endParaRPr>
          </a:p>
        </p:txBody>
      </p:sp>
      <p:pic>
        <p:nvPicPr>
          <p:cNvPr id="545" name="Google Shape;545;p61">
            <a:hlinkClick r:id="rId3"/>
          </p:cNvPr>
          <p:cNvPicPr preferRelativeResize="0"/>
          <p:nvPr/>
        </p:nvPicPr>
        <p:blipFill>
          <a:blip r:embed="rId4">
            <a:alphaModFix/>
          </a:blip>
          <a:stretch>
            <a:fillRect/>
          </a:stretch>
        </p:blipFill>
        <p:spPr>
          <a:xfrm>
            <a:off x="2076650" y="4148138"/>
            <a:ext cx="1943100" cy="1133475"/>
          </a:xfrm>
          <a:prstGeom prst="rect">
            <a:avLst/>
          </a:prstGeom>
          <a:noFill/>
          <a:ln>
            <a:noFill/>
          </a:ln>
        </p:spPr>
      </p:pic>
      <p:sp>
        <p:nvSpPr>
          <p:cNvPr id="546" name="Google Shape;546;p61">
            <a:hlinkClick r:id="rId5"/>
          </p:cNvPr>
          <p:cNvSpPr txBox="1"/>
          <p:nvPr/>
        </p:nvSpPr>
        <p:spPr>
          <a:xfrm>
            <a:off x="2076650" y="2893550"/>
            <a:ext cx="2033700" cy="12546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Bubblegum Sans"/>
                <a:ea typeface="Bubblegum Sans"/>
                <a:cs typeface="Bubblegum Sans"/>
                <a:sym typeface="Bubblegum Sans"/>
              </a:rPr>
              <a:t>Click on this yellow box for video solution or image below for youtube</a:t>
            </a:r>
            <a:endParaRPr sz="1800">
              <a:solidFill>
                <a:schemeClr val="dk1"/>
              </a:solidFill>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p:txBody>
      </p:sp>
      <p:sp>
        <p:nvSpPr>
          <p:cNvPr id="547" name="Google Shape;547;p61"/>
          <p:cNvSpPr txBox="1"/>
          <p:nvPr/>
        </p:nvSpPr>
        <p:spPr>
          <a:xfrm>
            <a:off x="7691875" y="2340350"/>
            <a:ext cx="1125600" cy="55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FF0000"/>
                </a:solidFill>
                <a:latin typeface="Bubblegum Sans"/>
                <a:ea typeface="Bubblegum Sans"/>
                <a:cs typeface="Bubblegum Sans"/>
                <a:sym typeface="Bubblegum Sans"/>
              </a:rPr>
              <a:t>9/16</a:t>
            </a:r>
            <a:endParaRPr sz="2400">
              <a:solidFill>
                <a:srgbClr val="FF0000"/>
              </a:solidFill>
              <a:latin typeface="Bubblegum Sans"/>
              <a:ea typeface="Bubblegum Sans"/>
              <a:cs typeface="Bubblegum Sans"/>
              <a:sym typeface="Bubblegum Sans"/>
            </a:endParaRPr>
          </a:p>
          <a:p>
            <a:pPr indent="0" lvl="0" marL="0" rtl="0" algn="l">
              <a:lnSpc>
                <a:spcPct val="115000"/>
              </a:lnSpc>
              <a:spcBef>
                <a:spcPts val="0"/>
              </a:spcBef>
              <a:spcAft>
                <a:spcPts val="0"/>
              </a:spcAft>
              <a:buNone/>
            </a:pPr>
            <a:r>
              <a:rPr lang="en" sz="2400">
                <a:solidFill>
                  <a:srgbClr val="FF0000"/>
                </a:solidFill>
                <a:latin typeface="Bubblegum Sans"/>
                <a:ea typeface="Bubblegum Sans"/>
                <a:cs typeface="Bubblegum Sans"/>
                <a:sym typeface="Bubblegum Sans"/>
              </a:rPr>
              <a:t>1/16</a:t>
            </a:r>
            <a:endParaRPr sz="2400">
              <a:solidFill>
                <a:srgbClr val="FF0000"/>
              </a:solidFill>
              <a:latin typeface="Bubblegum Sans"/>
              <a:ea typeface="Bubblegum Sans"/>
              <a:cs typeface="Bubblegum Sans"/>
              <a:sym typeface="Bubblegu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pic>
        <p:nvPicPr>
          <p:cNvPr id="137" name="Google Shape;137;p17"/>
          <p:cNvPicPr preferRelativeResize="0"/>
          <p:nvPr/>
        </p:nvPicPr>
        <p:blipFill>
          <a:blip r:embed="rId3">
            <a:alphaModFix/>
          </a:blip>
          <a:stretch>
            <a:fillRect/>
          </a:stretch>
        </p:blipFill>
        <p:spPr>
          <a:xfrm>
            <a:off x="638175" y="0"/>
            <a:ext cx="1562100" cy="1323975"/>
          </a:xfrm>
          <a:prstGeom prst="rect">
            <a:avLst/>
          </a:prstGeom>
          <a:noFill/>
          <a:ln>
            <a:noFill/>
          </a:ln>
        </p:spPr>
      </p:pic>
      <p:pic>
        <p:nvPicPr>
          <p:cNvPr id="138" name="Google Shape;138;p17"/>
          <p:cNvPicPr preferRelativeResize="0"/>
          <p:nvPr/>
        </p:nvPicPr>
        <p:blipFill>
          <a:blip r:embed="rId4">
            <a:alphaModFix/>
          </a:blip>
          <a:stretch>
            <a:fillRect/>
          </a:stretch>
        </p:blipFill>
        <p:spPr>
          <a:xfrm>
            <a:off x="199425" y="1323975"/>
            <a:ext cx="2623600" cy="2846325"/>
          </a:xfrm>
          <a:prstGeom prst="rect">
            <a:avLst/>
          </a:prstGeom>
          <a:noFill/>
          <a:ln>
            <a:noFill/>
          </a:ln>
        </p:spPr>
      </p:pic>
      <p:sp>
        <p:nvSpPr>
          <p:cNvPr id="139" name="Google Shape;139;p17"/>
          <p:cNvSpPr txBox="1"/>
          <p:nvPr/>
        </p:nvSpPr>
        <p:spPr>
          <a:xfrm>
            <a:off x="3496200" y="-45775"/>
            <a:ext cx="5647800" cy="6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Mendel crossed true breeding tall pea plants with true breeding short pea plants to produce an F</a:t>
            </a:r>
            <a:r>
              <a:rPr baseline="-25000" lang="en" sz="1800">
                <a:latin typeface="Bubblegum Sans"/>
                <a:ea typeface="Bubblegum Sans"/>
                <a:cs typeface="Bubblegum Sans"/>
                <a:sym typeface="Bubblegum Sans"/>
              </a:rPr>
              <a:t>1</a:t>
            </a:r>
            <a:r>
              <a:rPr lang="en" sz="1800">
                <a:latin typeface="Bubblegum Sans"/>
                <a:ea typeface="Bubblegum Sans"/>
                <a:cs typeface="Bubblegum Sans"/>
                <a:sym typeface="Bubblegum Sans"/>
              </a:rPr>
              <a:t> generation that were all tall. The F</a:t>
            </a:r>
            <a:r>
              <a:rPr baseline="-25000" lang="en" sz="1800">
                <a:latin typeface="Bubblegum Sans"/>
                <a:ea typeface="Bubblegum Sans"/>
                <a:cs typeface="Bubblegum Sans"/>
                <a:sym typeface="Bubblegum Sans"/>
              </a:rPr>
              <a:t>1</a:t>
            </a:r>
            <a:r>
              <a:rPr lang="en" sz="1800">
                <a:latin typeface="Bubblegum Sans"/>
                <a:ea typeface="Bubblegum Sans"/>
                <a:cs typeface="Bubblegum Sans"/>
                <a:sym typeface="Bubblegum Sans"/>
              </a:rPr>
              <a:t> hybrids were allowed to self-fertilize. The F</a:t>
            </a:r>
            <a:r>
              <a:rPr baseline="-25000" lang="en" sz="1800">
                <a:latin typeface="Bubblegum Sans"/>
                <a:ea typeface="Bubblegum Sans"/>
                <a:cs typeface="Bubblegum Sans"/>
                <a:sym typeface="Bubblegum Sans"/>
              </a:rPr>
              <a:t>2</a:t>
            </a:r>
            <a:r>
              <a:rPr lang="en" sz="1800">
                <a:latin typeface="Bubblegum Sans"/>
                <a:ea typeface="Bubblegum Sans"/>
                <a:cs typeface="Bubblegum Sans"/>
                <a:sym typeface="Bubblegum Sans"/>
              </a:rPr>
              <a:t> </a:t>
            </a:r>
            <a:r>
              <a:rPr lang="en" sz="1800" u="sng">
                <a:solidFill>
                  <a:srgbClr val="30466D"/>
                </a:solidFill>
                <a:latin typeface="Bubblegum Sans"/>
                <a:ea typeface="Bubblegum Sans"/>
                <a:cs typeface="Bubblegum Sans"/>
                <a:sym typeface="Bubblegum Sans"/>
                <a:hlinkClick r:id="rId5"/>
              </a:rPr>
              <a:t>progeny</a:t>
            </a:r>
            <a:r>
              <a:rPr lang="en" sz="1800">
                <a:latin typeface="Bubblegum Sans"/>
                <a:ea typeface="Bubblegum Sans"/>
                <a:cs typeface="Bubblegum Sans"/>
                <a:sym typeface="Bubblegum Sans"/>
              </a:rPr>
              <a:t> display the following phenotypes:</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                                                  Tall: 787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                                                  Short 227</a:t>
            </a:r>
            <a:endParaRPr sz="1800">
              <a:latin typeface="Bubblegum Sans"/>
              <a:ea typeface="Bubblegum Sans"/>
              <a:cs typeface="Bubblegum Sans"/>
              <a:sym typeface="Bubblegum Sans"/>
            </a:endParaRPr>
          </a:p>
        </p:txBody>
      </p:sp>
      <p:pic>
        <p:nvPicPr>
          <p:cNvPr id="140" name="Google Shape;140;p17">
            <a:hlinkClick r:id="rId6"/>
          </p:cNvPr>
          <p:cNvPicPr preferRelativeResize="0"/>
          <p:nvPr/>
        </p:nvPicPr>
        <p:blipFill>
          <a:blip r:embed="rId7">
            <a:alphaModFix/>
          </a:blip>
          <a:stretch>
            <a:fillRect/>
          </a:stretch>
        </p:blipFill>
        <p:spPr>
          <a:xfrm>
            <a:off x="219076" y="3771900"/>
            <a:ext cx="2400300" cy="1371600"/>
          </a:xfrm>
          <a:prstGeom prst="rect">
            <a:avLst/>
          </a:prstGeom>
          <a:noFill/>
          <a:ln>
            <a:noFill/>
          </a:ln>
        </p:spPr>
      </p:pic>
      <p:sp>
        <p:nvSpPr>
          <p:cNvPr id="141" name="Google Shape;141;p17">
            <a:hlinkClick r:id="rId8"/>
          </p:cNvPr>
          <p:cNvSpPr/>
          <p:nvPr/>
        </p:nvSpPr>
        <p:spPr>
          <a:xfrm>
            <a:off x="2335650" y="4078113"/>
            <a:ext cx="1462428" cy="987768"/>
          </a:xfrm>
          <a:prstGeom prst="cloud">
            <a:avLst/>
          </a:prstGeom>
          <a:noFill/>
          <a:ln cap="flat" cmpd="sng" w="38100">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Bubblegum Sans"/>
                <a:ea typeface="Bubblegum Sans"/>
                <a:cs typeface="Bubblegum Sans"/>
                <a:sym typeface="Bubblegum Sans"/>
              </a:rPr>
              <a:t>18 sec video on self pollination/</a:t>
            </a:r>
            <a:endParaRPr sz="1200">
              <a:latin typeface="Bubblegum Sans"/>
              <a:ea typeface="Bubblegum Sans"/>
              <a:cs typeface="Bubblegum Sans"/>
              <a:sym typeface="Bubblegum Sans"/>
            </a:endParaRPr>
          </a:p>
          <a:p>
            <a:pPr indent="0" lvl="0" marL="0" rtl="0" algn="ctr">
              <a:spcBef>
                <a:spcPts val="0"/>
              </a:spcBef>
              <a:spcAft>
                <a:spcPts val="0"/>
              </a:spcAft>
              <a:buNone/>
            </a:pPr>
            <a:r>
              <a:rPr lang="en" sz="1200">
                <a:latin typeface="Bubblegum Sans"/>
                <a:ea typeface="Bubblegum Sans"/>
                <a:cs typeface="Bubblegum Sans"/>
                <a:sym typeface="Bubblegum Sans"/>
              </a:rPr>
              <a:t>self-fertilize</a:t>
            </a:r>
            <a:endParaRPr sz="1200">
              <a:latin typeface="Bubblegum Sans"/>
              <a:ea typeface="Bubblegum Sans"/>
              <a:cs typeface="Bubblegum Sans"/>
              <a:sym typeface="Bubblegum Sans"/>
            </a:endParaRPr>
          </a:p>
        </p:txBody>
      </p:sp>
      <p:sp>
        <p:nvSpPr>
          <p:cNvPr id="142" name="Google Shape;142;p17"/>
          <p:cNvSpPr txBox="1"/>
          <p:nvPr/>
        </p:nvSpPr>
        <p:spPr>
          <a:xfrm>
            <a:off x="3542000" y="1863775"/>
            <a:ext cx="5647800" cy="14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a. What does true breeding mean?</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B. What is the genotype of a hybrid?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c. What does F</a:t>
            </a:r>
            <a:r>
              <a:rPr baseline="-25000" lang="en" sz="1800">
                <a:latin typeface="Bubblegum Sans"/>
                <a:ea typeface="Bubblegum Sans"/>
                <a:cs typeface="Bubblegum Sans"/>
                <a:sym typeface="Bubblegum Sans"/>
              </a:rPr>
              <a:t>1 </a:t>
            </a:r>
            <a:r>
              <a:rPr lang="en" sz="1800">
                <a:latin typeface="Bubblegum Sans"/>
                <a:ea typeface="Bubblegum Sans"/>
                <a:cs typeface="Bubblegum Sans"/>
                <a:sym typeface="Bubblegum Sans"/>
              </a:rPr>
              <a:t>refer to?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d. What is the cross described here “The F1 hybrids were allowed to self-fertilize”?</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e. When looking at the data presented, what ratio is it closest to?</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f. Which is the dominant phenotype, Tall or short? How do you know?</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8"/>
          <p:cNvSpPr txBox="1"/>
          <p:nvPr/>
        </p:nvSpPr>
        <p:spPr>
          <a:xfrm>
            <a:off x="3496200" y="-45775"/>
            <a:ext cx="5647800" cy="6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Mendel crossed true breeding tall pea plants with true breeding short pea plants to produce an F</a:t>
            </a:r>
            <a:r>
              <a:rPr baseline="-25000" lang="en" sz="1800">
                <a:latin typeface="Bubblegum Sans"/>
                <a:ea typeface="Bubblegum Sans"/>
                <a:cs typeface="Bubblegum Sans"/>
                <a:sym typeface="Bubblegum Sans"/>
              </a:rPr>
              <a:t>1</a:t>
            </a:r>
            <a:r>
              <a:rPr lang="en" sz="1800">
                <a:latin typeface="Bubblegum Sans"/>
                <a:ea typeface="Bubblegum Sans"/>
                <a:cs typeface="Bubblegum Sans"/>
                <a:sym typeface="Bubblegum Sans"/>
              </a:rPr>
              <a:t> generation that were all tall. The F</a:t>
            </a:r>
            <a:r>
              <a:rPr baseline="-25000" lang="en" sz="1800">
                <a:latin typeface="Bubblegum Sans"/>
                <a:ea typeface="Bubblegum Sans"/>
                <a:cs typeface="Bubblegum Sans"/>
                <a:sym typeface="Bubblegum Sans"/>
              </a:rPr>
              <a:t>1</a:t>
            </a:r>
            <a:r>
              <a:rPr lang="en" sz="1800">
                <a:latin typeface="Bubblegum Sans"/>
                <a:ea typeface="Bubblegum Sans"/>
                <a:cs typeface="Bubblegum Sans"/>
                <a:sym typeface="Bubblegum Sans"/>
              </a:rPr>
              <a:t> hybrids were allowed to self-fertilize. The F</a:t>
            </a:r>
            <a:r>
              <a:rPr baseline="-25000" lang="en" sz="1800">
                <a:latin typeface="Bubblegum Sans"/>
                <a:ea typeface="Bubblegum Sans"/>
                <a:cs typeface="Bubblegum Sans"/>
                <a:sym typeface="Bubblegum Sans"/>
              </a:rPr>
              <a:t>2</a:t>
            </a:r>
            <a:r>
              <a:rPr lang="en" sz="1800">
                <a:latin typeface="Bubblegum Sans"/>
                <a:ea typeface="Bubblegum Sans"/>
                <a:cs typeface="Bubblegum Sans"/>
                <a:sym typeface="Bubblegum Sans"/>
              </a:rPr>
              <a:t> </a:t>
            </a:r>
            <a:r>
              <a:rPr lang="en" sz="1800" u="sng">
                <a:solidFill>
                  <a:srgbClr val="30466D"/>
                </a:solidFill>
                <a:latin typeface="Bubblegum Sans"/>
                <a:ea typeface="Bubblegum Sans"/>
                <a:cs typeface="Bubblegum Sans"/>
                <a:sym typeface="Bubblegum Sans"/>
                <a:hlinkClick r:id="rId3"/>
              </a:rPr>
              <a:t>progeny</a:t>
            </a:r>
            <a:r>
              <a:rPr lang="en" sz="1800">
                <a:latin typeface="Bubblegum Sans"/>
                <a:ea typeface="Bubblegum Sans"/>
                <a:cs typeface="Bubblegum Sans"/>
                <a:sym typeface="Bubblegum Sans"/>
              </a:rPr>
              <a:t> display the following phenotypes:</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                                                  Tall: 787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                                                  Short 227</a:t>
            </a:r>
            <a:endParaRPr sz="1800">
              <a:latin typeface="Bubblegum Sans"/>
              <a:ea typeface="Bubblegum Sans"/>
              <a:cs typeface="Bubblegum Sans"/>
              <a:sym typeface="Bubblegum Sans"/>
            </a:endParaRPr>
          </a:p>
        </p:txBody>
      </p:sp>
      <p:sp>
        <p:nvSpPr>
          <p:cNvPr id="148" name="Google Shape;148;p18"/>
          <p:cNvSpPr txBox="1"/>
          <p:nvPr/>
        </p:nvSpPr>
        <p:spPr>
          <a:xfrm>
            <a:off x="2911400" y="1718200"/>
            <a:ext cx="6297900" cy="14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a. What does true breeding mean? </a:t>
            </a:r>
            <a:r>
              <a:rPr lang="en" sz="1800">
                <a:solidFill>
                  <a:srgbClr val="FF0000"/>
                </a:solidFill>
                <a:latin typeface="Bubblegum Sans"/>
                <a:ea typeface="Bubblegum Sans"/>
                <a:cs typeface="Bubblegum Sans"/>
                <a:sym typeface="Bubblegum Sans"/>
              </a:rPr>
              <a:t>Homozygous for a trait. When the plant self-fertilizes, it breeds true. Ex. A purple plant that self-fertilizes, will only ever produce purple offspring, never any white because it only has dominant alleles)</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B. What is the genotype of a hybrid?  </a:t>
            </a:r>
            <a:r>
              <a:rPr lang="en" sz="1800">
                <a:solidFill>
                  <a:srgbClr val="FF0000"/>
                </a:solidFill>
                <a:latin typeface="Bubblegum Sans"/>
                <a:ea typeface="Bubblegum Sans"/>
                <a:cs typeface="Bubblegum Sans"/>
                <a:sym typeface="Bubblegum Sans"/>
              </a:rPr>
              <a:t>Tt</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c. What does F</a:t>
            </a:r>
            <a:r>
              <a:rPr baseline="-25000" lang="en" sz="1800">
                <a:latin typeface="Bubblegum Sans"/>
                <a:ea typeface="Bubblegum Sans"/>
                <a:cs typeface="Bubblegum Sans"/>
                <a:sym typeface="Bubblegum Sans"/>
              </a:rPr>
              <a:t>1 </a:t>
            </a:r>
            <a:r>
              <a:rPr lang="en" sz="1800">
                <a:latin typeface="Bubblegum Sans"/>
                <a:ea typeface="Bubblegum Sans"/>
                <a:cs typeface="Bubblegum Sans"/>
                <a:sym typeface="Bubblegum Sans"/>
              </a:rPr>
              <a:t>refer to? </a:t>
            </a:r>
            <a:r>
              <a:rPr lang="en" sz="1800">
                <a:solidFill>
                  <a:srgbClr val="FF0000"/>
                </a:solidFill>
                <a:latin typeface="Bubblegum Sans"/>
                <a:ea typeface="Bubblegum Sans"/>
                <a:cs typeface="Bubblegum Sans"/>
                <a:sym typeface="Bubblegum Sans"/>
              </a:rPr>
              <a:t>The offspring of the two parents</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d. What is the cross described here “The F1 hybrids were allowed to self-fertilize”?</a:t>
            </a:r>
            <a:r>
              <a:rPr lang="en" sz="1800">
                <a:solidFill>
                  <a:srgbClr val="FF0000"/>
                </a:solidFill>
                <a:latin typeface="Bubblegum Sans"/>
                <a:ea typeface="Bubblegum Sans"/>
                <a:cs typeface="Bubblegum Sans"/>
                <a:sym typeface="Bubblegum Sans"/>
              </a:rPr>
              <a:t> Tt x Tt</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e. When looking at the data presented, what ratio is it closest to? </a:t>
            </a:r>
            <a:r>
              <a:rPr lang="en" sz="1800">
                <a:solidFill>
                  <a:srgbClr val="FF0000"/>
                </a:solidFill>
                <a:latin typeface="Bubblegum Sans"/>
                <a:ea typeface="Bubblegum Sans"/>
                <a:cs typeface="Bubblegum Sans"/>
                <a:sym typeface="Bubblegum Sans"/>
              </a:rPr>
              <a:t>3:1</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f. Which is the dominant phenotype, Tall or short? How do you know? </a:t>
            </a:r>
            <a:r>
              <a:rPr lang="en" sz="1800">
                <a:solidFill>
                  <a:srgbClr val="FF0000"/>
                </a:solidFill>
                <a:latin typeface="Bubblegum Sans"/>
                <a:ea typeface="Bubblegum Sans"/>
                <a:cs typeface="Bubblegum Sans"/>
                <a:sym typeface="Bubblegum Sans"/>
              </a:rPr>
              <a:t>Tall because the F1 are all tall.</a:t>
            </a:r>
            <a:endParaRPr sz="1800">
              <a:solidFill>
                <a:srgbClr val="FF0000"/>
              </a:solidFill>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p:txBody>
      </p:sp>
      <p:pic>
        <p:nvPicPr>
          <p:cNvPr id="149" name="Google Shape;149;p18">
            <a:hlinkClick r:id="rId4"/>
          </p:cNvPr>
          <p:cNvPicPr preferRelativeResize="0"/>
          <p:nvPr/>
        </p:nvPicPr>
        <p:blipFill>
          <a:blip r:embed="rId5">
            <a:alphaModFix/>
          </a:blip>
          <a:stretch>
            <a:fillRect/>
          </a:stretch>
        </p:blipFill>
        <p:spPr>
          <a:xfrm>
            <a:off x="152400" y="2186200"/>
            <a:ext cx="2606601" cy="2245866"/>
          </a:xfrm>
          <a:prstGeom prst="rect">
            <a:avLst/>
          </a:prstGeom>
          <a:noFill/>
          <a:ln>
            <a:noFill/>
          </a:ln>
        </p:spPr>
      </p:pic>
      <p:sp>
        <p:nvSpPr>
          <p:cNvPr id="150" name="Google Shape;150;p18">
            <a:hlinkClick r:id="rId6"/>
          </p:cNvPr>
          <p:cNvSpPr txBox="1"/>
          <p:nvPr/>
        </p:nvSpPr>
        <p:spPr>
          <a:xfrm>
            <a:off x="285750" y="762400"/>
            <a:ext cx="2033700" cy="14238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Click on this yellow box for video solution or image below for youtube</a:t>
            </a:r>
            <a:endParaRPr sz="1800">
              <a:latin typeface="Bubblegum Sans"/>
              <a:ea typeface="Bubblegum Sans"/>
              <a:cs typeface="Bubblegum Sans"/>
              <a:sym typeface="Bubblegum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graphicFrame>
        <p:nvGraphicFramePr>
          <p:cNvPr id="155" name="Google Shape;155;p19"/>
          <p:cNvGraphicFramePr/>
          <p:nvPr/>
        </p:nvGraphicFramePr>
        <p:xfrm>
          <a:off x="1008200" y="1236400"/>
          <a:ext cx="3000000" cy="3000000"/>
        </p:xfrm>
        <a:graphic>
          <a:graphicData uri="http://schemas.openxmlformats.org/drawingml/2006/table">
            <a:tbl>
              <a:tblPr>
                <a:noFill/>
                <a:tableStyleId>{BA00AB0B-A0FA-4521-8066-47BB80BB2F00}</a:tableStyleId>
              </a:tblPr>
              <a:tblGrid>
                <a:gridCol w="2183050"/>
                <a:gridCol w="1733200"/>
                <a:gridCol w="2085200"/>
                <a:gridCol w="1953625"/>
              </a:tblGrid>
              <a:tr h="695325">
                <a:tc>
                  <a:txBody>
                    <a:bodyPr>
                      <a:noAutofit/>
                    </a:bodyPr>
                    <a:lstStyle/>
                    <a:p>
                      <a:pPr indent="0" lvl="0" marL="88900" marR="88900" rtl="0" algn="ctr">
                        <a:lnSpc>
                          <a:spcPct val="115000"/>
                        </a:lnSpc>
                        <a:spcBef>
                          <a:spcPts val="0"/>
                        </a:spcBef>
                        <a:spcAft>
                          <a:spcPts val="0"/>
                        </a:spcAft>
                        <a:buNone/>
                      </a:pPr>
                      <a:r>
                        <a:rPr b="1" lang="en" sz="1800">
                          <a:latin typeface="Bubblegum Sans"/>
                          <a:ea typeface="Bubblegum Sans"/>
                          <a:cs typeface="Bubblegum Sans"/>
                          <a:sym typeface="Bubblegum Sans"/>
                        </a:rPr>
                        <a:t>Parental Cross</a:t>
                      </a:r>
                      <a:endParaRPr b="1" sz="1800">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a:txBody>
                    <a:bodyPr>
                      <a:noAutofit/>
                    </a:bodyPr>
                    <a:lstStyle/>
                    <a:p>
                      <a:pPr indent="0" lvl="0" marL="88900" marR="88900" rtl="0" algn="ctr">
                        <a:lnSpc>
                          <a:spcPct val="115000"/>
                        </a:lnSpc>
                        <a:spcBef>
                          <a:spcPts val="0"/>
                        </a:spcBef>
                        <a:spcAft>
                          <a:spcPts val="0"/>
                        </a:spcAft>
                        <a:buNone/>
                      </a:pPr>
                      <a:r>
                        <a:rPr b="1" lang="en" sz="1800">
                          <a:latin typeface="Bubblegum Sans"/>
                          <a:ea typeface="Bubblegum Sans"/>
                          <a:cs typeface="Bubblegum Sans"/>
                          <a:sym typeface="Bubblegum Sans"/>
                        </a:rPr>
                        <a:t>Phenotypes of F</a:t>
                      </a:r>
                      <a:r>
                        <a:rPr b="1" baseline="-25000" lang="en" sz="1800">
                          <a:latin typeface="Bubblegum Sans"/>
                          <a:ea typeface="Bubblegum Sans"/>
                          <a:cs typeface="Bubblegum Sans"/>
                          <a:sym typeface="Bubblegum Sans"/>
                        </a:rPr>
                        <a:t>1</a:t>
                      </a:r>
                      <a:r>
                        <a:rPr b="1" lang="en" sz="1800">
                          <a:latin typeface="Bubblegum Sans"/>
                          <a:ea typeface="Bubblegum Sans"/>
                          <a:cs typeface="Bubblegum Sans"/>
                          <a:sym typeface="Bubblegum Sans"/>
                        </a:rPr>
                        <a:t> Offspring</a:t>
                      </a:r>
                      <a:endParaRPr b="1" sz="1800">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gridSpan="2">
                  <a:txBody>
                    <a:bodyPr>
                      <a:noAutofit/>
                    </a:bodyPr>
                    <a:lstStyle/>
                    <a:p>
                      <a:pPr indent="0" lvl="0" marL="88900" marR="88900" rtl="0" algn="ctr">
                        <a:lnSpc>
                          <a:spcPct val="115000"/>
                        </a:lnSpc>
                        <a:spcBef>
                          <a:spcPts val="0"/>
                        </a:spcBef>
                        <a:spcAft>
                          <a:spcPts val="0"/>
                        </a:spcAft>
                        <a:buNone/>
                      </a:pPr>
                      <a:r>
                        <a:rPr b="1" lang="en" sz="1800">
                          <a:latin typeface="Bubblegum Sans"/>
                          <a:ea typeface="Bubblegum Sans"/>
                          <a:cs typeface="Bubblegum Sans"/>
                          <a:sym typeface="Bubblegum Sans"/>
                        </a:rPr>
                        <a:t>Phenotypes of Testcross Offspring </a:t>
                      </a:r>
                      <a:endParaRPr b="1" sz="1800">
                        <a:latin typeface="Bubblegum Sans"/>
                        <a:ea typeface="Bubblegum Sans"/>
                        <a:cs typeface="Bubblegum Sans"/>
                        <a:sym typeface="Bubblegum Sans"/>
                      </a:endParaRPr>
                    </a:p>
                    <a:p>
                      <a:pPr indent="0" lvl="0" marL="88900" marR="88900" rtl="0" algn="ctr">
                        <a:lnSpc>
                          <a:spcPct val="115000"/>
                        </a:lnSpc>
                        <a:spcBef>
                          <a:spcPts val="0"/>
                        </a:spcBef>
                        <a:spcAft>
                          <a:spcPts val="0"/>
                        </a:spcAft>
                        <a:buNone/>
                      </a:pPr>
                      <a:r>
                        <a:rPr b="1" lang="en" sz="1800">
                          <a:latin typeface="Bubblegum Sans"/>
                          <a:ea typeface="Bubblegum Sans"/>
                          <a:cs typeface="Bubblegum Sans"/>
                          <a:sym typeface="Bubblegum Sans"/>
                        </a:rPr>
                        <a:t>(numbers of individuals)</a:t>
                      </a:r>
                      <a:endParaRPr b="1" sz="1800">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hMerge="1"/>
              </a:tr>
              <a:tr h="828675">
                <a:tc>
                  <a:txBody>
                    <a:bodyPr>
                      <a:noAutofit/>
                    </a:bodyPr>
                    <a:lstStyle/>
                    <a:p>
                      <a:pPr indent="0" lvl="0" marL="88900" marR="88900" rtl="0" algn="ctr">
                        <a:lnSpc>
                          <a:spcPct val="115000"/>
                        </a:lnSpc>
                        <a:spcBef>
                          <a:spcPts val="0"/>
                        </a:spcBef>
                        <a:spcAft>
                          <a:spcPts val="0"/>
                        </a:spcAft>
                        <a:buNone/>
                      </a:pPr>
                      <a:r>
                        <a:rPr b="1" lang="en" sz="1800">
                          <a:latin typeface="Bubblegum Sans"/>
                          <a:ea typeface="Bubblegum Sans"/>
                          <a:cs typeface="Bubblegum Sans"/>
                          <a:sym typeface="Bubblegum Sans"/>
                        </a:rPr>
                        <a:t>Dimples x No Dimples</a:t>
                      </a:r>
                      <a:endParaRPr b="1" sz="1800">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a:txBody>
                    <a:bodyPr>
                      <a:noAutofit/>
                    </a:bodyPr>
                    <a:lstStyle/>
                    <a:p>
                      <a:pPr indent="0" lvl="0" marL="88900" marR="88900" rtl="0" algn="ctr">
                        <a:lnSpc>
                          <a:spcPct val="115000"/>
                        </a:lnSpc>
                        <a:spcBef>
                          <a:spcPts val="0"/>
                        </a:spcBef>
                        <a:spcAft>
                          <a:spcPts val="0"/>
                        </a:spcAft>
                        <a:buNone/>
                      </a:pPr>
                      <a:r>
                        <a:rPr b="1" lang="en" sz="1800">
                          <a:latin typeface="Bubblegum Sans"/>
                          <a:ea typeface="Bubblegum Sans"/>
                          <a:cs typeface="Bubblegum Sans"/>
                          <a:sym typeface="Bubblegum Sans"/>
                        </a:rPr>
                        <a:t>Dimples</a:t>
                      </a:r>
                      <a:endParaRPr b="1" sz="1800">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a:txBody>
                    <a:bodyPr>
                      <a:noAutofit/>
                    </a:bodyPr>
                    <a:lstStyle/>
                    <a:p>
                      <a:pPr indent="0" lvl="0" marL="88900" marR="88900" rtl="0" algn="ctr">
                        <a:lnSpc>
                          <a:spcPct val="115000"/>
                        </a:lnSpc>
                        <a:spcBef>
                          <a:spcPts val="0"/>
                        </a:spcBef>
                        <a:spcAft>
                          <a:spcPts val="0"/>
                        </a:spcAft>
                        <a:buNone/>
                      </a:pPr>
                      <a:r>
                        <a:rPr b="1" lang="en" sz="1800">
                          <a:latin typeface="Bubblegum Sans"/>
                          <a:ea typeface="Bubblegum Sans"/>
                          <a:cs typeface="Bubblegum Sans"/>
                          <a:sym typeface="Bubblegum Sans"/>
                        </a:rPr>
                        <a:t>Dimples</a:t>
                      </a:r>
                      <a:endParaRPr b="1" sz="1800">
                        <a:latin typeface="Bubblegum Sans"/>
                        <a:ea typeface="Bubblegum Sans"/>
                        <a:cs typeface="Bubblegum Sans"/>
                        <a:sym typeface="Bubblegum Sans"/>
                      </a:endParaRPr>
                    </a:p>
                    <a:p>
                      <a:pPr indent="0" lvl="0" marL="88900" marR="88900" rtl="0" algn="ctr">
                        <a:lnSpc>
                          <a:spcPct val="115000"/>
                        </a:lnSpc>
                        <a:spcBef>
                          <a:spcPts val="0"/>
                        </a:spcBef>
                        <a:spcAft>
                          <a:spcPts val="0"/>
                        </a:spcAft>
                        <a:buNone/>
                      </a:pPr>
                      <a:r>
                        <a:rPr b="1" lang="en" sz="1800">
                          <a:latin typeface="Bubblegum Sans"/>
                          <a:ea typeface="Bubblegum Sans"/>
                          <a:cs typeface="Bubblegum Sans"/>
                          <a:sym typeface="Bubblegum Sans"/>
                        </a:rPr>
                        <a:t>(8)</a:t>
                      </a:r>
                      <a:endParaRPr b="1" sz="1800">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a:txBody>
                    <a:bodyPr>
                      <a:noAutofit/>
                    </a:bodyPr>
                    <a:lstStyle/>
                    <a:p>
                      <a:pPr indent="0" lvl="0" marL="88900" marR="88900" rtl="0" algn="ctr">
                        <a:lnSpc>
                          <a:spcPct val="115000"/>
                        </a:lnSpc>
                        <a:spcBef>
                          <a:spcPts val="0"/>
                        </a:spcBef>
                        <a:spcAft>
                          <a:spcPts val="0"/>
                        </a:spcAft>
                        <a:buNone/>
                      </a:pPr>
                      <a:r>
                        <a:rPr b="1" lang="en" sz="1800">
                          <a:latin typeface="Bubblegum Sans"/>
                          <a:ea typeface="Bubblegum Sans"/>
                          <a:cs typeface="Bubblegum Sans"/>
                          <a:sym typeface="Bubblegum Sans"/>
                        </a:rPr>
                        <a:t>No Dimples</a:t>
                      </a:r>
                      <a:endParaRPr b="1" sz="1800">
                        <a:latin typeface="Bubblegum Sans"/>
                        <a:ea typeface="Bubblegum Sans"/>
                        <a:cs typeface="Bubblegum Sans"/>
                        <a:sym typeface="Bubblegum Sans"/>
                      </a:endParaRPr>
                    </a:p>
                    <a:p>
                      <a:pPr indent="0" lvl="0" marL="88900" marR="88900" rtl="0" algn="ctr">
                        <a:lnSpc>
                          <a:spcPct val="115000"/>
                        </a:lnSpc>
                        <a:spcBef>
                          <a:spcPts val="0"/>
                        </a:spcBef>
                        <a:spcAft>
                          <a:spcPts val="0"/>
                        </a:spcAft>
                        <a:buNone/>
                      </a:pPr>
                      <a:r>
                        <a:rPr b="1" lang="en" sz="1800">
                          <a:latin typeface="Bubblegum Sans"/>
                          <a:ea typeface="Bubblegum Sans"/>
                          <a:cs typeface="Bubblegum Sans"/>
                          <a:sym typeface="Bubblegum Sans"/>
                        </a:rPr>
                        <a:t>(6)</a:t>
                      </a:r>
                      <a:endParaRPr b="1" sz="1800">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r>
            </a:tbl>
          </a:graphicData>
        </a:graphic>
      </p:graphicFrame>
      <p:sp>
        <p:nvSpPr>
          <p:cNvPr id="156" name="Google Shape;156;p19"/>
          <p:cNvSpPr txBox="1"/>
          <p:nvPr/>
        </p:nvSpPr>
        <p:spPr>
          <a:xfrm>
            <a:off x="1974650" y="-47025"/>
            <a:ext cx="7169400" cy="23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Dimples are a single gene trait thought to be inherited as autosomal __________. When a true breeding dimpled individual is crossed with a true breeding non-dimpled individual, all of the F</a:t>
            </a:r>
            <a:r>
              <a:rPr baseline="-25000" lang="en" sz="1800">
                <a:latin typeface="Bubblegum Sans"/>
                <a:ea typeface="Bubblegum Sans"/>
                <a:cs typeface="Bubblegum Sans"/>
                <a:sym typeface="Bubblegum Sans"/>
              </a:rPr>
              <a:t>1</a:t>
            </a:r>
            <a:r>
              <a:rPr lang="en" sz="1800">
                <a:latin typeface="Bubblegum Sans"/>
                <a:ea typeface="Bubblegum Sans"/>
                <a:cs typeface="Bubblegum Sans"/>
                <a:sym typeface="Bubblegum Sans"/>
              </a:rPr>
              <a:t> offspring display dimples. Then the F</a:t>
            </a:r>
            <a:r>
              <a:rPr baseline="-25000" lang="en" sz="1800">
                <a:latin typeface="Bubblegum Sans"/>
                <a:ea typeface="Bubblegum Sans"/>
                <a:cs typeface="Bubblegum Sans"/>
                <a:sym typeface="Bubblegum Sans"/>
              </a:rPr>
              <a:t>1</a:t>
            </a:r>
            <a:r>
              <a:rPr lang="en" sz="1800">
                <a:latin typeface="Bubblegum Sans"/>
                <a:ea typeface="Bubblegum Sans"/>
                <a:cs typeface="Bubblegum Sans"/>
                <a:sym typeface="Bubblegum Sans"/>
              </a:rPr>
              <a:t> offspring are testcrossed, there are both dimpled and non-dimpled offspring in the F</a:t>
            </a:r>
            <a:r>
              <a:rPr baseline="-25000" lang="en" sz="1800">
                <a:latin typeface="Bubblegum Sans"/>
                <a:ea typeface="Bubblegum Sans"/>
                <a:cs typeface="Bubblegum Sans"/>
                <a:sym typeface="Bubblegum Sans"/>
              </a:rPr>
              <a:t>2</a:t>
            </a:r>
            <a:r>
              <a:rPr lang="en" sz="1800">
                <a:latin typeface="Bubblegum Sans"/>
                <a:ea typeface="Bubblegum Sans"/>
                <a:cs typeface="Bubblegum Sans"/>
                <a:sym typeface="Bubblegum Sans"/>
              </a:rPr>
              <a:t>.</a:t>
            </a:r>
            <a:endParaRPr sz="1800">
              <a:latin typeface="Bubblegum Sans"/>
              <a:ea typeface="Bubblegum Sans"/>
              <a:cs typeface="Bubblegum Sans"/>
              <a:sym typeface="Bubblegum Sans"/>
            </a:endParaRPr>
          </a:p>
        </p:txBody>
      </p:sp>
      <p:sp>
        <p:nvSpPr>
          <p:cNvPr id="157" name="Google Shape;157;p19"/>
          <p:cNvSpPr txBox="1"/>
          <p:nvPr/>
        </p:nvSpPr>
        <p:spPr>
          <a:xfrm>
            <a:off x="2671700" y="3051350"/>
            <a:ext cx="5416200" cy="631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What are the genotypes of the parents?</a:t>
            </a:r>
            <a:endParaRPr sz="1800">
              <a:latin typeface="Bubblegum Sans"/>
              <a:ea typeface="Bubblegum Sans"/>
              <a:cs typeface="Bubblegum Sans"/>
              <a:sym typeface="Bubblegum Sans"/>
            </a:endParaRPr>
          </a:p>
          <a:p>
            <a:pPr indent="0" lvl="0" marL="457200" rtl="0" algn="l">
              <a:spcBef>
                <a:spcPts val="0"/>
              </a:spcBef>
              <a:spcAft>
                <a:spcPts val="0"/>
              </a:spcAft>
              <a:buNone/>
            </a:pPr>
            <a:r>
              <a:t/>
            </a:r>
            <a:endParaRPr sz="1800">
              <a:latin typeface="Bubblegum Sans"/>
              <a:ea typeface="Bubblegum Sans"/>
              <a:cs typeface="Bubblegum Sans"/>
              <a:sym typeface="Bubblegum Sans"/>
            </a:endParaRPr>
          </a:p>
          <a:p>
            <a:pPr indent="0" lvl="0" marL="457200" rtl="0" algn="l">
              <a:spcBef>
                <a:spcPts val="0"/>
              </a:spcBef>
              <a:spcAft>
                <a:spcPts val="0"/>
              </a:spcAft>
              <a:buNone/>
            </a:pPr>
            <a:r>
              <a:t/>
            </a:r>
            <a:endParaRPr sz="1800">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Is the pattern or mode of inheritance for the dimples trait autosomal dominant or autosomal recessive? How do you know?</a:t>
            </a:r>
            <a:endParaRPr sz="1800">
              <a:latin typeface="Bubblegum Sans"/>
              <a:ea typeface="Bubblegum Sans"/>
              <a:cs typeface="Bubblegum Sans"/>
              <a:sym typeface="Bubblegum Sans"/>
            </a:endParaRPr>
          </a:p>
        </p:txBody>
      </p:sp>
      <p:sp>
        <p:nvSpPr>
          <p:cNvPr id="158" name="Google Shape;158;p19"/>
          <p:cNvSpPr txBox="1"/>
          <p:nvPr/>
        </p:nvSpPr>
        <p:spPr>
          <a:xfrm>
            <a:off x="1974650" y="-47025"/>
            <a:ext cx="7169400" cy="13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Dimples are a single gene trait thought to be inherited as autosomal __________. When a </a:t>
            </a:r>
            <a:r>
              <a:rPr lang="en" sz="1800">
                <a:solidFill>
                  <a:srgbClr val="FF0000"/>
                </a:solidFill>
                <a:latin typeface="Bubblegum Sans"/>
                <a:ea typeface="Bubblegum Sans"/>
                <a:cs typeface="Bubblegum Sans"/>
                <a:sym typeface="Bubblegum Sans"/>
              </a:rPr>
              <a:t>true breeding</a:t>
            </a:r>
            <a:r>
              <a:rPr lang="en" sz="1800">
                <a:latin typeface="Bubblegum Sans"/>
                <a:ea typeface="Bubblegum Sans"/>
                <a:cs typeface="Bubblegum Sans"/>
                <a:sym typeface="Bubblegum Sans"/>
              </a:rPr>
              <a:t> </a:t>
            </a:r>
            <a:r>
              <a:rPr lang="en" sz="1800">
                <a:solidFill>
                  <a:srgbClr val="FF0000"/>
                </a:solidFill>
                <a:latin typeface="Bubblegum Sans"/>
                <a:ea typeface="Bubblegum Sans"/>
                <a:cs typeface="Bubblegum Sans"/>
                <a:sym typeface="Bubblegum Sans"/>
              </a:rPr>
              <a:t>dimpled</a:t>
            </a:r>
            <a:r>
              <a:rPr lang="en" sz="1800">
                <a:latin typeface="Bubblegum Sans"/>
                <a:ea typeface="Bubblegum Sans"/>
                <a:cs typeface="Bubblegum Sans"/>
                <a:sym typeface="Bubblegum Sans"/>
              </a:rPr>
              <a:t> individual is crossed with a</a:t>
            </a:r>
            <a:r>
              <a:rPr lang="en" sz="1800">
                <a:solidFill>
                  <a:srgbClr val="FF0000"/>
                </a:solidFill>
                <a:latin typeface="Bubblegum Sans"/>
                <a:ea typeface="Bubblegum Sans"/>
                <a:cs typeface="Bubblegum Sans"/>
                <a:sym typeface="Bubblegum Sans"/>
              </a:rPr>
              <a:t> true breeding</a:t>
            </a:r>
            <a:r>
              <a:rPr lang="en" sz="1800">
                <a:latin typeface="Bubblegum Sans"/>
                <a:ea typeface="Bubblegum Sans"/>
                <a:cs typeface="Bubblegum Sans"/>
                <a:sym typeface="Bubblegum Sans"/>
              </a:rPr>
              <a:t> </a:t>
            </a:r>
            <a:r>
              <a:rPr lang="en" sz="1800">
                <a:solidFill>
                  <a:srgbClr val="FF0000"/>
                </a:solidFill>
                <a:latin typeface="Bubblegum Sans"/>
                <a:ea typeface="Bubblegum Sans"/>
                <a:cs typeface="Bubblegum Sans"/>
                <a:sym typeface="Bubblegum Sans"/>
              </a:rPr>
              <a:t>non-dimpled </a:t>
            </a:r>
            <a:r>
              <a:rPr lang="en" sz="1800">
                <a:latin typeface="Bubblegum Sans"/>
                <a:ea typeface="Bubblegum Sans"/>
                <a:cs typeface="Bubblegum Sans"/>
                <a:sym typeface="Bubblegum Sans"/>
              </a:rPr>
              <a:t>individual, all of the </a:t>
            </a:r>
            <a:r>
              <a:rPr lang="en" sz="1800">
                <a:solidFill>
                  <a:srgbClr val="0000FF"/>
                </a:solidFill>
                <a:latin typeface="Bubblegum Sans"/>
                <a:ea typeface="Bubblegum Sans"/>
                <a:cs typeface="Bubblegum Sans"/>
                <a:sym typeface="Bubblegum Sans"/>
              </a:rPr>
              <a:t>F</a:t>
            </a:r>
            <a:r>
              <a:rPr baseline="-25000" lang="en" sz="1800">
                <a:solidFill>
                  <a:srgbClr val="0000FF"/>
                </a:solidFill>
                <a:latin typeface="Bubblegum Sans"/>
                <a:ea typeface="Bubblegum Sans"/>
                <a:cs typeface="Bubblegum Sans"/>
                <a:sym typeface="Bubblegum Sans"/>
              </a:rPr>
              <a:t>1</a:t>
            </a:r>
            <a:r>
              <a:rPr lang="en" sz="1800">
                <a:solidFill>
                  <a:srgbClr val="0000FF"/>
                </a:solidFill>
                <a:latin typeface="Bubblegum Sans"/>
                <a:ea typeface="Bubblegum Sans"/>
                <a:cs typeface="Bubblegum Sans"/>
                <a:sym typeface="Bubblegum Sans"/>
              </a:rPr>
              <a:t> offspring display dimples.</a:t>
            </a:r>
            <a:r>
              <a:rPr lang="en" sz="1800">
                <a:latin typeface="Bubblegum Sans"/>
                <a:ea typeface="Bubblegum Sans"/>
                <a:cs typeface="Bubblegum Sans"/>
                <a:sym typeface="Bubblegum Sans"/>
              </a:rPr>
              <a:t> Then the</a:t>
            </a:r>
            <a:r>
              <a:rPr lang="en" sz="1800">
                <a:solidFill>
                  <a:srgbClr val="0000FF"/>
                </a:solidFill>
                <a:latin typeface="Bubblegum Sans"/>
                <a:ea typeface="Bubblegum Sans"/>
                <a:cs typeface="Bubblegum Sans"/>
                <a:sym typeface="Bubblegum Sans"/>
              </a:rPr>
              <a:t> F</a:t>
            </a:r>
            <a:r>
              <a:rPr baseline="-25000" lang="en" sz="1800">
                <a:solidFill>
                  <a:srgbClr val="0000FF"/>
                </a:solidFill>
                <a:latin typeface="Bubblegum Sans"/>
                <a:ea typeface="Bubblegum Sans"/>
                <a:cs typeface="Bubblegum Sans"/>
                <a:sym typeface="Bubblegum Sans"/>
              </a:rPr>
              <a:t>1</a:t>
            </a:r>
            <a:r>
              <a:rPr lang="en" sz="1800">
                <a:solidFill>
                  <a:srgbClr val="0000FF"/>
                </a:solidFill>
                <a:latin typeface="Bubblegum Sans"/>
                <a:ea typeface="Bubblegum Sans"/>
                <a:cs typeface="Bubblegum Sans"/>
                <a:sym typeface="Bubblegum Sans"/>
              </a:rPr>
              <a:t> </a:t>
            </a:r>
            <a:r>
              <a:rPr lang="en" sz="1800">
                <a:latin typeface="Bubblegum Sans"/>
                <a:ea typeface="Bubblegum Sans"/>
                <a:cs typeface="Bubblegum Sans"/>
                <a:sym typeface="Bubblegum Sans"/>
              </a:rPr>
              <a:t>offspring are </a:t>
            </a:r>
            <a:r>
              <a:rPr lang="en" sz="1800">
                <a:solidFill>
                  <a:srgbClr val="FF00FF"/>
                </a:solidFill>
                <a:latin typeface="Bubblegum Sans"/>
                <a:ea typeface="Bubblegum Sans"/>
                <a:cs typeface="Bubblegum Sans"/>
                <a:sym typeface="Bubblegum Sans"/>
              </a:rPr>
              <a:t>testcrossed</a:t>
            </a:r>
            <a:r>
              <a:rPr lang="en" sz="1800">
                <a:latin typeface="Bubblegum Sans"/>
                <a:ea typeface="Bubblegum Sans"/>
                <a:cs typeface="Bubblegum Sans"/>
                <a:sym typeface="Bubblegum Sans"/>
              </a:rPr>
              <a:t>, there are both dimpled and non-dimpled offspring in the F</a:t>
            </a:r>
            <a:r>
              <a:rPr baseline="-25000" lang="en" sz="1800">
                <a:latin typeface="Bubblegum Sans"/>
                <a:ea typeface="Bubblegum Sans"/>
                <a:cs typeface="Bubblegum Sans"/>
                <a:sym typeface="Bubblegum Sans"/>
              </a:rPr>
              <a:t>2</a:t>
            </a:r>
            <a:r>
              <a:rPr lang="en" sz="1800">
                <a:latin typeface="Bubblegum Sans"/>
                <a:ea typeface="Bubblegum Sans"/>
                <a:cs typeface="Bubblegum Sans"/>
                <a:sym typeface="Bubblegum Sans"/>
              </a:rPr>
              <a:t>.</a:t>
            </a:r>
            <a:endParaRPr sz="1800">
              <a:latin typeface="Bubblegum Sans"/>
              <a:ea typeface="Bubblegum Sans"/>
              <a:cs typeface="Bubblegum Sans"/>
              <a:sym typeface="Bubblegum Sans"/>
            </a:endParaRPr>
          </a:p>
        </p:txBody>
      </p:sp>
      <p:sp>
        <p:nvSpPr>
          <p:cNvPr id="159" name="Google Shape;159;p19"/>
          <p:cNvSpPr txBox="1"/>
          <p:nvPr/>
        </p:nvSpPr>
        <p:spPr>
          <a:xfrm>
            <a:off x="173875" y="3404600"/>
            <a:ext cx="1839600" cy="988500"/>
          </a:xfrm>
          <a:prstGeom prst="rect">
            <a:avLst/>
          </a:prstGeom>
          <a:solidFill>
            <a:srgbClr val="99FFEE"/>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Bubblegum Sans"/>
                <a:ea typeface="Bubblegum Sans"/>
                <a:cs typeface="Bubblegum Sans"/>
                <a:sym typeface="Bubblegum Sans"/>
              </a:rPr>
              <a:t>** Answers are on next slide**</a:t>
            </a:r>
            <a:endParaRPr sz="2400">
              <a:latin typeface="Bubblegum Sans"/>
              <a:ea typeface="Bubblegum Sans"/>
              <a:cs typeface="Bubblegum Sans"/>
              <a:sym typeface="Bubblegu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graphicFrame>
        <p:nvGraphicFramePr>
          <p:cNvPr id="164" name="Google Shape;164;p20"/>
          <p:cNvGraphicFramePr/>
          <p:nvPr/>
        </p:nvGraphicFramePr>
        <p:xfrm>
          <a:off x="2043300" y="1236400"/>
          <a:ext cx="3000000" cy="3000000"/>
        </p:xfrm>
        <a:graphic>
          <a:graphicData uri="http://schemas.openxmlformats.org/drawingml/2006/table">
            <a:tbl>
              <a:tblPr>
                <a:noFill/>
                <a:tableStyleId>{BA00AB0B-A0FA-4521-8066-47BB80BB2F00}</a:tableStyleId>
              </a:tblPr>
              <a:tblGrid>
                <a:gridCol w="1899000"/>
                <a:gridCol w="1507675"/>
                <a:gridCol w="1813875"/>
                <a:gridCol w="1699425"/>
              </a:tblGrid>
              <a:tr h="623250">
                <a:tc>
                  <a:txBody>
                    <a:bodyPr>
                      <a:noAutofit/>
                    </a:bodyPr>
                    <a:lstStyle/>
                    <a:p>
                      <a:pPr indent="0" lvl="0" marL="88900" marR="88900" rtl="0" algn="ctr">
                        <a:lnSpc>
                          <a:spcPct val="115000"/>
                        </a:lnSpc>
                        <a:spcBef>
                          <a:spcPts val="0"/>
                        </a:spcBef>
                        <a:spcAft>
                          <a:spcPts val="0"/>
                        </a:spcAft>
                        <a:buNone/>
                      </a:pPr>
                      <a:r>
                        <a:rPr b="1" lang="en">
                          <a:latin typeface="Bubblegum Sans"/>
                          <a:ea typeface="Bubblegum Sans"/>
                          <a:cs typeface="Bubblegum Sans"/>
                          <a:sym typeface="Bubblegum Sans"/>
                        </a:rPr>
                        <a:t>Parental Cross</a:t>
                      </a:r>
                      <a:endParaRPr b="1">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a:txBody>
                    <a:bodyPr>
                      <a:noAutofit/>
                    </a:bodyPr>
                    <a:lstStyle/>
                    <a:p>
                      <a:pPr indent="0" lvl="0" marL="88900" marR="88900" rtl="0" algn="ctr">
                        <a:lnSpc>
                          <a:spcPct val="115000"/>
                        </a:lnSpc>
                        <a:spcBef>
                          <a:spcPts val="0"/>
                        </a:spcBef>
                        <a:spcAft>
                          <a:spcPts val="0"/>
                        </a:spcAft>
                        <a:buNone/>
                      </a:pPr>
                      <a:r>
                        <a:rPr b="1" lang="en">
                          <a:latin typeface="Bubblegum Sans"/>
                          <a:ea typeface="Bubblegum Sans"/>
                          <a:cs typeface="Bubblegum Sans"/>
                          <a:sym typeface="Bubblegum Sans"/>
                        </a:rPr>
                        <a:t>Phenotypes of F</a:t>
                      </a:r>
                      <a:r>
                        <a:rPr b="1" baseline="-25000" lang="en">
                          <a:latin typeface="Bubblegum Sans"/>
                          <a:ea typeface="Bubblegum Sans"/>
                          <a:cs typeface="Bubblegum Sans"/>
                          <a:sym typeface="Bubblegum Sans"/>
                        </a:rPr>
                        <a:t>1</a:t>
                      </a:r>
                      <a:r>
                        <a:rPr b="1" lang="en">
                          <a:latin typeface="Bubblegum Sans"/>
                          <a:ea typeface="Bubblegum Sans"/>
                          <a:cs typeface="Bubblegum Sans"/>
                          <a:sym typeface="Bubblegum Sans"/>
                        </a:rPr>
                        <a:t> Offspring</a:t>
                      </a:r>
                      <a:endParaRPr b="1">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gridSpan="2">
                  <a:txBody>
                    <a:bodyPr>
                      <a:noAutofit/>
                    </a:bodyPr>
                    <a:lstStyle/>
                    <a:p>
                      <a:pPr indent="0" lvl="0" marL="88900" marR="88900" rtl="0" algn="ctr">
                        <a:lnSpc>
                          <a:spcPct val="115000"/>
                        </a:lnSpc>
                        <a:spcBef>
                          <a:spcPts val="0"/>
                        </a:spcBef>
                        <a:spcAft>
                          <a:spcPts val="0"/>
                        </a:spcAft>
                        <a:buNone/>
                      </a:pPr>
                      <a:r>
                        <a:rPr b="1" lang="en">
                          <a:latin typeface="Bubblegum Sans"/>
                          <a:ea typeface="Bubblegum Sans"/>
                          <a:cs typeface="Bubblegum Sans"/>
                          <a:sym typeface="Bubblegum Sans"/>
                        </a:rPr>
                        <a:t>Phenotypes of Testcross Offspring </a:t>
                      </a:r>
                      <a:endParaRPr b="1">
                        <a:latin typeface="Bubblegum Sans"/>
                        <a:ea typeface="Bubblegum Sans"/>
                        <a:cs typeface="Bubblegum Sans"/>
                        <a:sym typeface="Bubblegum Sans"/>
                      </a:endParaRPr>
                    </a:p>
                    <a:p>
                      <a:pPr indent="0" lvl="0" marL="88900" marR="88900" rtl="0" algn="ctr">
                        <a:lnSpc>
                          <a:spcPct val="115000"/>
                        </a:lnSpc>
                        <a:spcBef>
                          <a:spcPts val="0"/>
                        </a:spcBef>
                        <a:spcAft>
                          <a:spcPts val="0"/>
                        </a:spcAft>
                        <a:buNone/>
                      </a:pPr>
                      <a:r>
                        <a:rPr b="1" lang="en">
                          <a:latin typeface="Bubblegum Sans"/>
                          <a:ea typeface="Bubblegum Sans"/>
                          <a:cs typeface="Bubblegum Sans"/>
                          <a:sym typeface="Bubblegum Sans"/>
                        </a:rPr>
                        <a:t>(numbers of individuals)</a:t>
                      </a:r>
                      <a:endParaRPr b="1">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hMerge="1"/>
              </a:tr>
              <a:tr h="675700">
                <a:tc>
                  <a:txBody>
                    <a:bodyPr>
                      <a:noAutofit/>
                    </a:bodyPr>
                    <a:lstStyle/>
                    <a:p>
                      <a:pPr indent="0" lvl="0" marL="88900" marR="88900" rtl="0" algn="ctr">
                        <a:lnSpc>
                          <a:spcPct val="115000"/>
                        </a:lnSpc>
                        <a:spcBef>
                          <a:spcPts val="0"/>
                        </a:spcBef>
                        <a:spcAft>
                          <a:spcPts val="0"/>
                        </a:spcAft>
                        <a:buNone/>
                      </a:pPr>
                      <a:r>
                        <a:rPr b="1" lang="en">
                          <a:latin typeface="Bubblegum Sans"/>
                          <a:ea typeface="Bubblegum Sans"/>
                          <a:cs typeface="Bubblegum Sans"/>
                          <a:sym typeface="Bubblegum Sans"/>
                        </a:rPr>
                        <a:t>Dimples x No Dimples</a:t>
                      </a:r>
                      <a:endParaRPr b="1">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a:txBody>
                    <a:bodyPr>
                      <a:noAutofit/>
                    </a:bodyPr>
                    <a:lstStyle/>
                    <a:p>
                      <a:pPr indent="0" lvl="0" marL="88900" marR="88900" rtl="0" algn="ctr">
                        <a:lnSpc>
                          <a:spcPct val="115000"/>
                        </a:lnSpc>
                        <a:spcBef>
                          <a:spcPts val="0"/>
                        </a:spcBef>
                        <a:spcAft>
                          <a:spcPts val="0"/>
                        </a:spcAft>
                        <a:buNone/>
                      </a:pPr>
                      <a:r>
                        <a:rPr b="1" lang="en">
                          <a:solidFill>
                            <a:srgbClr val="0000FF"/>
                          </a:solidFill>
                          <a:latin typeface="Bubblegum Sans"/>
                          <a:ea typeface="Bubblegum Sans"/>
                          <a:cs typeface="Bubblegum Sans"/>
                          <a:sym typeface="Bubblegum Sans"/>
                        </a:rPr>
                        <a:t>Dimples</a:t>
                      </a:r>
                      <a:endParaRPr b="1">
                        <a:solidFill>
                          <a:srgbClr val="0000FF"/>
                        </a:solidFill>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a:txBody>
                    <a:bodyPr>
                      <a:noAutofit/>
                    </a:bodyPr>
                    <a:lstStyle/>
                    <a:p>
                      <a:pPr indent="0" lvl="0" marL="88900" marR="88900" rtl="0" algn="ctr">
                        <a:lnSpc>
                          <a:spcPct val="115000"/>
                        </a:lnSpc>
                        <a:spcBef>
                          <a:spcPts val="0"/>
                        </a:spcBef>
                        <a:spcAft>
                          <a:spcPts val="0"/>
                        </a:spcAft>
                        <a:buNone/>
                      </a:pPr>
                      <a:r>
                        <a:rPr b="1" lang="en">
                          <a:latin typeface="Bubblegum Sans"/>
                          <a:ea typeface="Bubblegum Sans"/>
                          <a:cs typeface="Bubblegum Sans"/>
                          <a:sym typeface="Bubblegum Sans"/>
                        </a:rPr>
                        <a:t>Dimples</a:t>
                      </a:r>
                      <a:endParaRPr b="1">
                        <a:latin typeface="Bubblegum Sans"/>
                        <a:ea typeface="Bubblegum Sans"/>
                        <a:cs typeface="Bubblegum Sans"/>
                        <a:sym typeface="Bubblegum Sans"/>
                      </a:endParaRPr>
                    </a:p>
                    <a:p>
                      <a:pPr indent="0" lvl="0" marL="88900" marR="88900" rtl="0" algn="ctr">
                        <a:lnSpc>
                          <a:spcPct val="115000"/>
                        </a:lnSpc>
                        <a:spcBef>
                          <a:spcPts val="0"/>
                        </a:spcBef>
                        <a:spcAft>
                          <a:spcPts val="0"/>
                        </a:spcAft>
                        <a:buNone/>
                      </a:pPr>
                      <a:r>
                        <a:rPr b="1" lang="en">
                          <a:latin typeface="Bubblegum Sans"/>
                          <a:ea typeface="Bubblegum Sans"/>
                          <a:cs typeface="Bubblegum Sans"/>
                          <a:sym typeface="Bubblegum Sans"/>
                        </a:rPr>
                        <a:t>(8)</a:t>
                      </a:r>
                      <a:endParaRPr b="1">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c>
                  <a:txBody>
                    <a:bodyPr>
                      <a:noAutofit/>
                    </a:bodyPr>
                    <a:lstStyle/>
                    <a:p>
                      <a:pPr indent="0" lvl="0" marL="88900" marR="88900" rtl="0" algn="ctr">
                        <a:lnSpc>
                          <a:spcPct val="115000"/>
                        </a:lnSpc>
                        <a:spcBef>
                          <a:spcPts val="0"/>
                        </a:spcBef>
                        <a:spcAft>
                          <a:spcPts val="0"/>
                        </a:spcAft>
                        <a:buNone/>
                      </a:pPr>
                      <a:r>
                        <a:rPr b="1" lang="en">
                          <a:latin typeface="Bubblegum Sans"/>
                          <a:ea typeface="Bubblegum Sans"/>
                          <a:cs typeface="Bubblegum Sans"/>
                          <a:sym typeface="Bubblegum Sans"/>
                        </a:rPr>
                        <a:t>No Dimples</a:t>
                      </a:r>
                      <a:endParaRPr b="1">
                        <a:latin typeface="Bubblegum Sans"/>
                        <a:ea typeface="Bubblegum Sans"/>
                        <a:cs typeface="Bubblegum Sans"/>
                        <a:sym typeface="Bubblegum Sans"/>
                      </a:endParaRPr>
                    </a:p>
                    <a:p>
                      <a:pPr indent="0" lvl="0" marL="88900" marR="88900" rtl="0" algn="ctr">
                        <a:lnSpc>
                          <a:spcPct val="115000"/>
                        </a:lnSpc>
                        <a:spcBef>
                          <a:spcPts val="0"/>
                        </a:spcBef>
                        <a:spcAft>
                          <a:spcPts val="0"/>
                        </a:spcAft>
                        <a:buNone/>
                      </a:pPr>
                      <a:r>
                        <a:rPr b="1" lang="en">
                          <a:latin typeface="Bubblegum Sans"/>
                          <a:ea typeface="Bubblegum Sans"/>
                          <a:cs typeface="Bubblegum Sans"/>
                          <a:sym typeface="Bubblegum Sans"/>
                        </a:rPr>
                        <a:t>(6)</a:t>
                      </a:r>
                      <a:endParaRPr b="1">
                        <a:latin typeface="Bubblegum Sans"/>
                        <a:ea typeface="Bubblegum Sans"/>
                        <a:cs typeface="Bubblegum Sans"/>
                        <a:sym typeface="Bubblegum Sans"/>
                      </a:endParaRPr>
                    </a:p>
                  </a:txBody>
                  <a:tcPr marT="91425" marB="91425"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B7EFD4">
                        <a:alpha val="91540"/>
                      </a:srgbClr>
                    </a:solidFill>
                  </a:tcPr>
                </a:tc>
              </a:tr>
            </a:tbl>
          </a:graphicData>
        </a:graphic>
      </p:graphicFrame>
      <p:sp>
        <p:nvSpPr>
          <p:cNvPr id="165" name="Google Shape;165;p20"/>
          <p:cNvSpPr txBox="1"/>
          <p:nvPr/>
        </p:nvSpPr>
        <p:spPr>
          <a:xfrm>
            <a:off x="1974650" y="-47025"/>
            <a:ext cx="7169400" cy="135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Dimples are a single gene trait thought to be inherited as autosomal __________. When a true breeding dimpled individual is crossed with a true breeding non-dimpled individual, all of the F</a:t>
            </a:r>
            <a:r>
              <a:rPr baseline="-25000" lang="en" sz="1800">
                <a:latin typeface="Bubblegum Sans"/>
                <a:ea typeface="Bubblegum Sans"/>
                <a:cs typeface="Bubblegum Sans"/>
                <a:sym typeface="Bubblegum Sans"/>
              </a:rPr>
              <a:t>1</a:t>
            </a:r>
            <a:r>
              <a:rPr lang="en" sz="1800">
                <a:latin typeface="Bubblegum Sans"/>
                <a:ea typeface="Bubblegum Sans"/>
                <a:cs typeface="Bubblegum Sans"/>
                <a:sym typeface="Bubblegum Sans"/>
              </a:rPr>
              <a:t> offspring display dimples. Then the F</a:t>
            </a:r>
            <a:r>
              <a:rPr baseline="-25000" lang="en" sz="1800">
                <a:latin typeface="Bubblegum Sans"/>
                <a:ea typeface="Bubblegum Sans"/>
                <a:cs typeface="Bubblegum Sans"/>
                <a:sym typeface="Bubblegum Sans"/>
              </a:rPr>
              <a:t>1</a:t>
            </a:r>
            <a:r>
              <a:rPr lang="en" sz="1800">
                <a:latin typeface="Bubblegum Sans"/>
                <a:ea typeface="Bubblegum Sans"/>
                <a:cs typeface="Bubblegum Sans"/>
                <a:sym typeface="Bubblegum Sans"/>
              </a:rPr>
              <a:t> offspring are testcrossed, there are both dimpled and non-dimpled offspring in the F</a:t>
            </a:r>
            <a:r>
              <a:rPr baseline="-25000" lang="en" sz="1800">
                <a:latin typeface="Bubblegum Sans"/>
                <a:ea typeface="Bubblegum Sans"/>
                <a:cs typeface="Bubblegum Sans"/>
                <a:sym typeface="Bubblegum Sans"/>
              </a:rPr>
              <a:t>2</a:t>
            </a:r>
            <a:r>
              <a:rPr lang="en" sz="1800">
                <a:latin typeface="Bubblegum Sans"/>
                <a:ea typeface="Bubblegum Sans"/>
                <a:cs typeface="Bubblegum Sans"/>
                <a:sym typeface="Bubblegum Sans"/>
              </a:rPr>
              <a:t>.</a:t>
            </a:r>
            <a:endParaRPr sz="1800">
              <a:latin typeface="Bubblegum Sans"/>
              <a:ea typeface="Bubblegum Sans"/>
              <a:cs typeface="Bubblegum Sans"/>
              <a:sym typeface="Bubblegum Sans"/>
            </a:endParaRPr>
          </a:p>
        </p:txBody>
      </p:sp>
      <p:sp>
        <p:nvSpPr>
          <p:cNvPr id="166" name="Google Shape;166;p20"/>
          <p:cNvSpPr txBox="1"/>
          <p:nvPr/>
        </p:nvSpPr>
        <p:spPr>
          <a:xfrm>
            <a:off x="1974650" y="2592700"/>
            <a:ext cx="7641900" cy="631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What are the genotypes of the parents?</a:t>
            </a:r>
            <a:endParaRPr sz="1800">
              <a:latin typeface="Bubblegum Sans"/>
              <a:ea typeface="Bubblegum Sans"/>
              <a:cs typeface="Bubblegum Sans"/>
              <a:sym typeface="Bubblegum Sans"/>
            </a:endParaRPr>
          </a:p>
          <a:p>
            <a:pPr indent="0" lvl="0" marL="457200" rtl="0" algn="l">
              <a:spcBef>
                <a:spcPts val="0"/>
              </a:spcBef>
              <a:spcAft>
                <a:spcPts val="0"/>
              </a:spcAft>
              <a:buNone/>
            </a:pPr>
            <a:r>
              <a:rPr lang="en" sz="1800">
                <a:solidFill>
                  <a:srgbClr val="FF0000"/>
                </a:solidFill>
                <a:latin typeface="Bubblegum Sans"/>
                <a:ea typeface="Bubblegum Sans"/>
                <a:cs typeface="Bubblegum Sans"/>
                <a:sym typeface="Bubblegum Sans"/>
              </a:rPr>
              <a:t>Dimples    x     No Dimples</a:t>
            </a:r>
            <a:endParaRPr sz="1800">
              <a:solidFill>
                <a:srgbClr val="FF0000"/>
              </a:solidFill>
              <a:latin typeface="Bubblegum Sans"/>
              <a:ea typeface="Bubblegum Sans"/>
              <a:cs typeface="Bubblegum Sans"/>
              <a:sym typeface="Bubblegum Sans"/>
            </a:endParaRPr>
          </a:p>
          <a:p>
            <a:pPr indent="0" lvl="0" marL="457200" rtl="0" algn="l">
              <a:spcBef>
                <a:spcPts val="0"/>
              </a:spcBef>
              <a:spcAft>
                <a:spcPts val="0"/>
              </a:spcAft>
              <a:buNone/>
            </a:pPr>
            <a:r>
              <a:rPr lang="en" sz="1800">
                <a:solidFill>
                  <a:srgbClr val="FF0000"/>
                </a:solidFill>
                <a:latin typeface="Bubblegum Sans"/>
                <a:ea typeface="Bubblegum Sans"/>
                <a:cs typeface="Bubblegum Sans"/>
                <a:sym typeface="Bubblegum Sans"/>
              </a:rPr>
              <a:t>    DD         x           dd</a:t>
            </a:r>
            <a:endParaRPr sz="1800">
              <a:solidFill>
                <a:srgbClr val="FF0000"/>
              </a:solidFill>
              <a:latin typeface="Bubblegum Sans"/>
              <a:ea typeface="Bubblegum Sans"/>
              <a:cs typeface="Bubblegum Sans"/>
              <a:sym typeface="Bubblegum Sans"/>
            </a:endParaRPr>
          </a:p>
          <a:p>
            <a:pPr indent="0" lvl="0" marL="457200" rtl="0" algn="l">
              <a:spcBef>
                <a:spcPts val="0"/>
              </a:spcBef>
              <a:spcAft>
                <a:spcPts val="0"/>
              </a:spcAft>
              <a:buNone/>
            </a:pPr>
            <a:r>
              <a:rPr lang="en" sz="1800">
                <a:solidFill>
                  <a:srgbClr val="FF0000"/>
                </a:solidFill>
                <a:latin typeface="Bubblegum Sans"/>
                <a:ea typeface="Bubblegum Sans"/>
                <a:cs typeface="Bubblegum Sans"/>
                <a:sym typeface="Bubblegum Sans"/>
              </a:rPr>
              <a:t>(The question states they are both true breeding so you know they are homozygous for their traits)</a:t>
            </a:r>
            <a:endParaRPr sz="1800">
              <a:solidFill>
                <a:srgbClr val="FF0000"/>
              </a:solidFill>
              <a:latin typeface="Bubblegum Sans"/>
              <a:ea typeface="Bubblegum Sans"/>
              <a:cs typeface="Bubblegum Sans"/>
              <a:sym typeface="Bubblegum Sans"/>
            </a:endParaRPr>
          </a:p>
          <a:p>
            <a:pPr indent="-342900" lvl="0" marL="457200" rtl="0" algn="l">
              <a:spcBef>
                <a:spcPts val="0"/>
              </a:spcBef>
              <a:spcAft>
                <a:spcPts val="0"/>
              </a:spcAft>
              <a:buSzPts val="1800"/>
              <a:buFont typeface="Bubblegum Sans"/>
              <a:buAutoNum type="alphaLcPeriod"/>
            </a:pPr>
            <a:r>
              <a:rPr lang="en" sz="1800">
                <a:latin typeface="Bubblegum Sans"/>
                <a:ea typeface="Bubblegum Sans"/>
                <a:cs typeface="Bubblegum Sans"/>
                <a:sym typeface="Bubblegum Sans"/>
              </a:rPr>
              <a:t>Is the pattern or mode of inheritance for the dimples trait autosomal dominant or autosomal recessive? How do you know? Autosomal Dominant because the </a:t>
            </a:r>
            <a:r>
              <a:rPr lang="en" sz="1800">
                <a:solidFill>
                  <a:srgbClr val="0000FF"/>
                </a:solidFill>
                <a:latin typeface="Bubblegum Sans"/>
                <a:ea typeface="Bubblegum Sans"/>
                <a:cs typeface="Bubblegum Sans"/>
                <a:sym typeface="Bubblegum Sans"/>
              </a:rPr>
              <a:t>F</a:t>
            </a:r>
            <a:r>
              <a:rPr baseline="-25000" lang="en" sz="1800">
                <a:solidFill>
                  <a:srgbClr val="0000FF"/>
                </a:solidFill>
                <a:latin typeface="Bubblegum Sans"/>
                <a:ea typeface="Bubblegum Sans"/>
                <a:cs typeface="Bubblegum Sans"/>
                <a:sym typeface="Bubblegum Sans"/>
              </a:rPr>
              <a:t>1</a:t>
            </a:r>
            <a:r>
              <a:rPr lang="en" sz="1800">
                <a:latin typeface="Bubblegum Sans"/>
                <a:ea typeface="Bubblegum Sans"/>
                <a:cs typeface="Bubblegum Sans"/>
                <a:sym typeface="Bubblegum Sans"/>
              </a:rPr>
              <a:t> all have the </a:t>
            </a:r>
            <a:r>
              <a:rPr lang="en" sz="1800">
                <a:solidFill>
                  <a:srgbClr val="0000FF"/>
                </a:solidFill>
                <a:latin typeface="Bubblegum Sans"/>
                <a:ea typeface="Bubblegum Sans"/>
                <a:cs typeface="Bubblegum Sans"/>
                <a:sym typeface="Bubblegum Sans"/>
              </a:rPr>
              <a:t>dominant phenotype. </a:t>
            </a:r>
            <a:endParaRPr sz="1800">
              <a:solidFill>
                <a:srgbClr val="0000FF"/>
              </a:solidFill>
              <a:latin typeface="Bubblegum Sans"/>
              <a:ea typeface="Bubblegum Sans"/>
              <a:cs typeface="Bubblegum Sans"/>
              <a:sym typeface="Bubblegum Sans"/>
            </a:endParaRPr>
          </a:p>
        </p:txBody>
      </p:sp>
      <p:sp>
        <p:nvSpPr>
          <p:cNvPr id="167" name="Google Shape;167;p20"/>
          <p:cNvSpPr txBox="1"/>
          <p:nvPr/>
        </p:nvSpPr>
        <p:spPr>
          <a:xfrm>
            <a:off x="1974650" y="-47025"/>
            <a:ext cx="7169400" cy="13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Dimples are a single gene trait thought to be inherited as autosomal __________. When a </a:t>
            </a:r>
            <a:r>
              <a:rPr lang="en" sz="1800">
                <a:solidFill>
                  <a:srgbClr val="FF0000"/>
                </a:solidFill>
                <a:latin typeface="Bubblegum Sans"/>
                <a:ea typeface="Bubblegum Sans"/>
                <a:cs typeface="Bubblegum Sans"/>
                <a:sym typeface="Bubblegum Sans"/>
              </a:rPr>
              <a:t>true breeding</a:t>
            </a:r>
            <a:r>
              <a:rPr lang="en" sz="1800">
                <a:latin typeface="Bubblegum Sans"/>
                <a:ea typeface="Bubblegum Sans"/>
                <a:cs typeface="Bubblegum Sans"/>
                <a:sym typeface="Bubblegum Sans"/>
              </a:rPr>
              <a:t> </a:t>
            </a:r>
            <a:r>
              <a:rPr lang="en" sz="1800">
                <a:solidFill>
                  <a:srgbClr val="FF0000"/>
                </a:solidFill>
                <a:latin typeface="Bubblegum Sans"/>
                <a:ea typeface="Bubblegum Sans"/>
                <a:cs typeface="Bubblegum Sans"/>
                <a:sym typeface="Bubblegum Sans"/>
              </a:rPr>
              <a:t>dimpled</a:t>
            </a:r>
            <a:r>
              <a:rPr lang="en" sz="1800">
                <a:latin typeface="Bubblegum Sans"/>
                <a:ea typeface="Bubblegum Sans"/>
                <a:cs typeface="Bubblegum Sans"/>
                <a:sym typeface="Bubblegum Sans"/>
              </a:rPr>
              <a:t> individual is crossed with a</a:t>
            </a:r>
            <a:r>
              <a:rPr lang="en" sz="1800">
                <a:solidFill>
                  <a:srgbClr val="FF0000"/>
                </a:solidFill>
                <a:latin typeface="Bubblegum Sans"/>
                <a:ea typeface="Bubblegum Sans"/>
                <a:cs typeface="Bubblegum Sans"/>
                <a:sym typeface="Bubblegum Sans"/>
              </a:rPr>
              <a:t> true breeding</a:t>
            </a:r>
            <a:r>
              <a:rPr lang="en" sz="1800">
                <a:latin typeface="Bubblegum Sans"/>
                <a:ea typeface="Bubblegum Sans"/>
                <a:cs typeface="Bubblegum Sans"/>
                <a:sym typeface="Bubblegum Sans"/>
              </a:rPr>
              <a:t> </a:t>
            </a:r>
            <a:r>
              <a:rPr lang="en" sz="1800">
                <a:solidFill>
                  <a:srgbClr val="FF0000"/>
                </a:solidFill>
                <a:latin typeface="Bubblegum Sans"/>
                <a:ea typeface="Bubblegum Sans"/>
                <a:cs typeface="Bubblegum Sans"/>
                <a:sym typeface="Bubblegum Sans"/>
              </a:rPr>
              <a:t>non-dimpled </a:t>
            </a:r>
            <a:r>
              <a:rPr lang="en" sz="1800">
                <a:latin typeface="Bubblegum Sans"/>
                <a:ea typeface="Bubblegum Sans"/>
                <a:cs typeface="Bubblegum Sans"/>
                <a:sym typeface="Bubblegum Sans"/>
              </a:rPr>
              <a:t>individual, all of the </a:t>
            </a:r>
            <a:r>
              <a:rPr lang="en" sz="1800">
                <a:solidFill>
                  <a:srgbClr val="0000FF"/>
                </a:solidFill>
                <a:latin typeface="Bubblegum Sans"/>
                <a:ea typeface="Bubblegum Sans"/>
                <a:cs typeface="Bubblegum Sans"/>
                <a:sym typeface="Bubblegum Sans"/>
              </a:rPr>
              <a:t>F</a:t>
            </a:r>
            <a:r>
              <a:rPr baseline="-25000" lang="en" sz="1800">
                <a:solidFill>
                  <a:srgbClr val="0000FF"/>
                </a:solidFill>
                <a:latin typeface="Bubblegum Sans"/>
                <a:ea typeface="Bubblegum Sans"/>
                <a:cs typeface="Bubblegum Sans"/>
                <a:sym typeface="Bubblegum Sans"/>
              </a:rPr>
              <a:t>1</a:t>
            </a:r>
            <a:r>
              <a:rPr lang="en" sz="1800">
                <a:solidFill>
                  <a:srgbClr val="0000FF"/>
                </a:solidFill>
                <a:latin typeface="Bubblegum Sans"/>
                <a:ea typeface="Bubblegum Sans"/>
                <a:cs typeface="Bubblegum Sans"/>
                <a:sym typeface="Bubblegum Sans"/>
              </a:rPr>
              <a:t> offspring display dimples.</a:t>
            </a:r>
            <a:r>
              <a:rPr lang="en" sz="1800">
                <a:latin typeface="Bubblegum Sans"/>
                <a:ea typeface="Bubblegum Sans"/>
                <a:cs typeface="Bubblegum Sans"/>
                <a:sym typeface="Bubblegum Sans"/>
              </a:rPr>
              <a:t> Then the</a:t>
            </a:r>
            <a:r>
              <a:rPr lang="en" sz="1800">
                <a:solidFill>
                  <a:srgbClr val="0000FF"/>
                </a:solidFill>
                <a:latin typeface="Bubblegum Sans"/>
                <a:ea typeface="Bubblegum Sans"/>
                <a:cs typeface="Bubblegum Sans"/>
                <a:sym typeface="Bubblegum Sans"/>
              </a:rPr>
              <a:t> F</a:t>
            </a:r>
            <a:r>
              <a:rPr baseline="-25000" lang="en" sz="1800">
                <a:solidFill>
                  <a:srgbClr val="0000FF"/>
                </a:solidFill>
                <a:latin typeface="Bubblegum Sans"/>
                <a:ea typeface="Bubblegum Sans"/>
                <a:cs typeface="Bubblegum Sans"/>
                <a:sym typeface="Bubblegum Sans"/>
              </a:rPr>
              <a:t>1</a:t>
            </a:r>
            <a:r>
              <a:rPr lang="en" sz="1800">
                <a:solidFill>
                  <a:srgbClr val="0000FF"/>
                </a:solidFill>
                <a:latin typeface="Bubblegum Sans"/>
                <a:ea typeface="Bubblegum Sans"/>
                <a:cs typeface="Bubblegum Sans"/>
                <a:sym typeface="Bubblegum Sans"/>
              </a:rPr>
              <a:t> </a:t>
            </a:r>
            <a:r>
              <a:rPr lang="en" sz="1800">
                <a:latin typeface="Bubblegum Sans"/>
                <a:ea typeface="Bubblegum Sans"/>
                <a:cs typeface="Bubblegum Sans"/>
                <a:sym typeface="Bubblegum Sans"/>
              </a:rPr>
              <a:t>offspring are </a:t>
            </a:r>
            <a:r>
              <a:rPr lang="en" sz="1800">
                <a:solidFill>
                  <a:srgbClr val="FF00FF"/>
                </a:solidFill>
                <a:latin typeface="Bubblegum Sans"/>
                <a:ea typeface="Bubblegum Sans"/>
                <a:cs typeface="Bubblegum Sans"/>
                <a:sym typeface="Bubblegum Sans"/>
              </a:rPr>
              <a:t>testcrossed</a:t>
            </a:r>
            <a:r>
              <a:rPr lang="en" sz="1800">
                <a:latin typeface="Bubblegum Sans"/>
                <a:ea typeface="Bubblegum Sans"/>
                <a:cs typeface="Bubblegum Sans"/>
                <a:sym typeface="Bubblegum Sans"/>
              </a:rPr>
              <a:t>, there are both dimpled and non-dimpled offspring in the F</a:t>
            </a:r>
            <a:r>
              <a:rPr baseline="-25000" lang="en" sz="1800">
                <a:latin typeface="Bubblegum Sans"/>
                <a:ea typeface="Bubblegum Sans"/>
                <a:cs typeface="Bubblegum Sans"/>
                <a:sym typeface="Bubblegum Sans"/>
              </a:rPr>
              <a:t>2</a:t>
            </a:r>
            <a:r>
              <a:rPr lang="en" sz="1800">
                <a:latin typeface="Bubblegum Sans"/>
                <a:ea typeface="Bubblegum Sans"/>
                <a:cs typeface="Bubblegum Sans"/>
                <a:sym typeface="Bubblegum Sans"/>
              </a:rPr>
              <a:t>.</a:t>
            </a:r>
            <a:endParaRPr sz="1800">
              <a:latin typeface="Bubblegum Sans"/>
              <a:ea typeface="Bubblegum Sans"/>
              <a:cs typeface="Bubblegum Sans"/>
              <a:sym typeface="Bubblegum Sans"/>
            </a:endParaRPr>
          </a:p>
        </p:txBody>
      </p:sp>
      <p:sp>
        <p:nvSpPr>
          <p:cNvPr id="168" name="Google Shape;168;p20"/>
          <p:cNvSpPr/>
          <p:nvPr/>
        </p:nvSpPr>
        <p:spPr>
          <a:xfrm>
            <a:off x="475900" y="4008625"/>
            <a:ext cx="878700" cy="878700"/>
          </a:xfrm>
          <a:prstGeom prst="rect">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9" name="Google Shape;169;p20"/>
          <p:cNvCxnSpPr>
            <a:stCxn id="168" idx="0"/>
            <a:endCxn id="168" idx="2"/>
          </p:cNvCxnSpPr>
          <p:nvPr/>
        </p:nvCxnSpPr>
        <p:spPr>
          <a:xfrm>
            <a:off x="915250" y="4008625"/>
            <a:ext cx="0" cy="878700"/>
          </a:xfrm>
          <a:prstGeom prst="straightConnector1">
            <a:avLst/>
          </a:prstGeom>
          <a:noFill/>
          <a:ln cap="flat" cmpd="sng" w="28575">
            <a:solidFill>
              <a:schemeClr val="dk2"/>
            </a:solidFill>
            <a:prstDash val="solid"/>
            <a:round/>
            <a:headEnd len="med" w="med" type="none"/>
            <a:tailEnd len="med" w="med" type="none"/>
          </a:ln>
        </p:spPr>
      </p:cxnSp>
      <p:cxnSp>
        <p:nvCxnSpPr>
          <p:cNvPr id="170" name="Google Shape;170;p20"/>
          <p:cNvCxnSpPr>
            <a:stCxn id="168" idx="1"/>
            <a:endCxn id="168" idx="3"/>
          </p:cNvCxnSpPr>
          <p:nvPr/>
        </p:nvCxnSpPr>
        <p:spPr>
          <a:xfrm>
            <a:off x="475900" y="4447975"/>
            <a:ext cx="878700" cy="0"/>
          </a:xfrm>
          <a:prstGeom prst="straightConnector1">
            <a:avLst/>
          </a:prstGeom>
          <a:noFill/>
          <a:ln cap="flat" cmpd="sng" w="28575">
            <a:solidFill>
              <a:schemeClr val="dk2"/>
            </a:solidFill>
            <a:prstDash val="solid"/>
            <a:round/>
            <a:headEnd len="med" w="med" type="none"/>
            <a:tailEnd len="med" w="med" type="none"/>
          </a:ln>
        </p:spPr>
      </p:cxnSp>
      <p:sp>
        <p:nvSpPr>
          <p:cNvPr id="171" name="Google Shape;171;p20"/>
          <p:cNvSpPr txBox="1"/>
          <p:nvPr/>
        </p:nvSpPr>
        <p:spPr>
          <a:xfrm>
            <a:off x="604050" y="3582400"/>
            <a:ext cx="832800" cy="3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Bubblegum Sans"/>
                <a:ea typeface="Bubblegum Sans"/>
                <a:cs typeface="Bubblegum Sans"/>
                <a:sym typeface="Bubblegum Sans"/>
              </a:rPr>
              <a:t>D</a:t>
            </a:r>
            <a:r>
              <a:rPr lang="en" sz="2400">
                <a:latin typeface="Bubblegum Sans"/>
                <a:ea typeface="Bubblegum Sans"/>
                <a:cs typeface="Bubblegum Sans"/>
                <a:sym typeface="Bubblegum Sans"/>
              </a:rPr>
              <a:t>    D</a:t>
            </a:r>
            <a:endParaRPr sz="2400">
              <a:latin typeface="Bubblegum Sans"/>
              <a:ea typeface="Bubblegum Sans"/>
              <a:cs typeface="Bubblegum Sans"/>
              <a:sym typeface="Bubblegum Sans"/>
            </a:endParaRPr>
          </a:p>
        </p:txBody>
      </p:sp>
      <p:sp>
        <p:nvSpPr>
          <p:cNvPr id="172" name="Google Shape;172;p20"/>
          <p:cNvSpPr txBox="1"/>
          <p:nvPr/>
        </p:nvSpPr>
        <p:spPr>
          <a:xfrm>
            <a:off x="175400" y="3935500"/>
            <a:ext cx="832800" cy="3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Bubblegum Sans"/>
                <a:ea typeface="Bubblegum Sans"/>
                <a:cs typeface="Bubblegum Sans"/>
                <a:sym typeface="Bubblegum Sans"/>
              </a:rPr>
              <a:t>d</a:t>
            </a:r>
            <a:r>
              <a:rPr lang="en" sz="2400">
                <a:latin typeface="Bubblegum Sans"/>
                <a:ea typeface="Bubblegum Sans"/>
                <a:cs typeface="Bubblegum Sans"/>
                <a:sym typeface="Bubblegum Sans"/>
              </a:rPr>
              <a:t>    </a:t>
            </a:r>
            <a:endParaRPr sz="2400">
              <a:latin typeface="Bubblegum Sans"/>
              <a:ea typeface="Bubblegum Sans"/>
              <a:cs typeface="Bubblegum Sans"/>
              <a:sym typeface="Bubblegum Sans"/>
            </a:endParaRPr>
          </a:p>
          <a:p>
            <a:pPr indent="0" lvl="0" marL="0" rtl="0" algn="l">
              <a:spcBef>
                <a:spcPts val="0"/>
              </a:spcBef>
              <a:spcAft>
                <a:spcPts val="0"/>
              </a:spcAft>
              <a:buNone/>
            </a:pPr>
            <a:r>
              <a:rPr lang="en" sz="2400">
                <a:latin typeface="Bubblegum Sans"/>
                <a:ea typeface="Bubblegum Sans"/>
                <a:cs typeface="Bubblegum Sans"/>
                <a:sym typeface="Bubblegum Sans"/>
              </a:rPr>
              <a:t>d</a:t>
            </a:r>
            <a:endParaRPr sz="2400">
              <a:latin typeface="Bubblegum Sans"/>
              <a:ea typeface="Bubblegum Sans"/>
              <a:cs typeface="Bubblegum Sans"/>
              <a:sym typeface="Bubblegum Sans"/>
            </a:endParaRPr>
          </a:p>
        </p:txBody>
      </p:sp>
      <p:sp>
        <p:nvSpPr>
          <p:cNvPr id="173" name="Google Shape;173;p20"/>
          <p:cNvSpPr txBox="1"/>
          <p:nvPr/>
        </p:nvSpPr>
        <p:spPr>
          <a:xfrm>
            <a:off x="430150" y="4015175"/>
            <a:ext cx="1006800" cy="87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FF"/>
                </a:solidFill>
                <a:latin typeface="Bubblegum Sans"/>
                <a:ea typeface="Bubblegum Sans"/>
                <a:cs typeface="Bubblegum Sans"/>
                <a:sym typeface="Bubblegum Sans"/>
              </a:rPr>
              <a:t>Dd  Dd Dd Dd</a:t>
            </a:r>
            <a:r>
              <a:rPr lang="en" sz="2400">
                <a:latin typeface="Bubblegum Sans"/>
                <a:ea typeface="Bubblegum Sans"/>
                <a:cs typeface="Bubblegum Sans"/>
                <a:sym typeface="Bubblegum Sans"/>
              </a:rPr>
              <a:t> </a:t>
            </a:r>
            <a:endParaRPr sz="2400">
              <a:latin typeface="Bubblegum Sans"/>
              <a:ea typeface="Bubblegum Sans"/>
              <a:cs typeface="Bubblegum Sans"/>
              <a:sym typeface="Bubblegum Sans"/>
            </a:endParaRPr>
          </a:p>
        </p:txBody>
      </p:sp>
      <p:pic>
        <p:nvPicPr>
          <p:cNvPr id="174" name="Google Shape;174;p20">
            <a:hlinkClick r:id="rId3"/>
          </p:cNvPr>
          <p:cNvPicPr preferRelativeResize="0"/>
          <p:nvPr/>
        </p:nvPicPr>
        <p:blipFill>
          <a:blip r:embed="rId4">
            <a:alphaModFix/>
          </a:blip>
          <a:stretch>
            <a:fillRect/>
          </a:stretch>
        </p:blipFill>
        <p:spPr>
          <a:xfrm>
            <a:off x="72275" y="2534650"/>
            <a:ext cx="1685925" cy="1047750"/>
          </a:xfrm>
          <a:prstGeom prst="rect">
            <a:avLst/>
          </a:prstGeom>
          <a:noFill/>
          <a:ln>
            <a:noFill/>
          </a:ln>
        </p:spPr>
      </p:pic>
      <p:sp>
        <p:nvSpPr>
          <p:cNvPr id="175" name="Google Shape;175;p20">
            <a:hlinkClick r:id="rId5"/>
          </p:cNvPr>
          <p:cNvSpPr txBox="1"/>
          <p:nvPr/>
        </p:nvSpPr>
        <p:spPr>
          <a:xfrm>
            <a:off x="3600" y="1044975"/>
            <a:ext cx="2033700" cy="14238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Bubblegum Sans"/>
                <a:ea typeface="Bubblegum Sans"/>
                <a:cs typeface="Bubblegum Sans"/>
                <a:sym typeface="Bubblegum Sans"/>
              </a:rPr>
              <a:t>Click on this yellow box for video solution or image below for youtube</a:t>
            </a:r>
            <a:endParaRPr sz="1800">
              <a:latin typeface="Bubblegum Sans"/>
              <a:ea typeface="Bubblegum Sans"/>
              <a:cs typeface="Bubblegum Sans"/>
              <a:sym typeface="Bubblegu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1"/>
          <p:cNvSpPr txBox="1"/>
          <p:nvPr/>
        </p:nvSpPr>
        <p:spPr>
          <a:xfrm>
            <a:off x="2640000" y="0"/>
            <a:ext cx="6504000" cy="11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ubblegum Sans"/>
                <a:ea typeface="Bubblegum Sans"/>
                <a:cs typeface="Bubblegum Sans"/>
                <a:sym typeface="Bubblegum Sans"/>
              </a:rPr>
              <a:t>*** Using the pattern of inheritance from the previous slide ***</a:t>
            </a:r>
            <a:endParaRPr sz="1800">
              <a:latin typeface="Bubblegum Sans"/>
              <a:ea typeface="Bubblegum Sans"/>
              <a:cs typeface="Bubblegum Sans"/>
              <a:sym typeface="Bubblegum Sans"/>
            </a:endParaRPr>
          </a:p>
          <a:p>
            <a:pPr indent="0" lvl="0" marL="0" rtl="0" algn="l">
              <a:spcBef>
                <a:spcPts val="0"/>
              </a:spcBef>
              <a:spcAft>
                <a:spcPts val="0"/>
              </a:spcAft>
              <a:buNone/>
            </a:pPr>
            <a:r>
              <a:t/>
            </a:r>
            <a:endParaRPr sz="1800">
              <a:latin typeface="Bubblegum Sans"/>
              <a:ea typeface="Bubblegum Sans"/>
              <a:cs typeface="Bubblegum Sans"/>
              <a:sym typeface="Bubblegum Sans"/>
            </a:endParaRPr>
          </a:p>
          <a:p>
            <a:pPr indent="0" lvl="0" marL="0" rtl="0" algn="l">
              <a:spcBef>
                <a:spcPts val="0"/>
              </a:spcBef>
              <a:spcAft>
                <a:spcPts val="0"/>
              </a:spcAft>
              <a:buNone/>
            </a:pPr>
            <a:r>
              <a:rPr lang="en" sz="1800">
                <a:latin typeface="Bubblegum Sans"/>
                <a:ea typeface="Bubblegum Sans"/>
                <a:cs typeface="Bubblegum Sans"/>
                <a:sym typeface="Bubblegum Sans"/>
              </a:rPr>
              <a:t>If a person true breeding for dimples is crossed with a hybrid, what proportion of their offspring will display the recessive phenotype?</a:t>
            </a:r>
            <a:endParaRPr sz="1800">
              <a:latin typeface="Bubblegum Sans"/>
              <a:ea typeface="Bubblegum Sans"/>
              <a:cs typeface="Bubblegum Sans"/>
              <a:sym typeface="Bubblegum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eathered">
  <a:themeElements>
    <a:clrScheme name="Feathered">
      <a:dk1>
        <a:srgbClr val="000000"/>
      </a:dk1>
      <a:lt1>
        <a:srgbClr val="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